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346" r:id="rId2"/>
    <p:sldId id="347" r:id="rId3"/>
    <p:sldId id="337" r:id="rId4"/>
    <p:sldId id="326" r:id="rId5"/>
    <p:sldId id="338" r:id="rId6"/>
    <p:sldId id="339" r:id="rId7"/>
    <p:sldId id="340" r:id="rId8"/>
    <p:sldId id="341" r:id="rId9"/>
    <p:sldId id="343" r:id="rId10"/>
    <p:sldId id="344" r:id="rId11"/>
    <p:sldId id="345" r:id="rId12"/>
    <p:sldId id="348" r:id="rId13"/>
    <p:sldId id="349" r:id="rId14"/>
    <p:sldId id="356" r:id="rId15"/>
    <p:sldId id="350" r:id="rId16"/>
    <p:sldId id="351" r:id="rId17"/>
    <p:sldId id="352" r:id="rId18"/>
    <p:sldId id="353" r:id="rId19"/>
    <p:sldId id="354" r:id="rId20"/>
    <p:sldId id="355" r:id="rId21"/>
    <p:sldId id="357" r:id="rId22"/>
    <p:sldId id="358" r:id="rId23"/>
    <p:sldId id="359" r:id="rId24"/>
    <p:sldId id="361" r:id="rId25"/>
    <p:sldId id="360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8" r:id="rId36"/>
    <p:sldId id="371" r:id="rId37"/>
    <p:sldId id="372" r:id="rId38"/>
    <p:sldId id="375" r:id="rId39"/>
    <p:sldId id="374" r:id="rId40"/>
    <p:sldId id="376" r:id="rId41"/>
    <p:sldId id="377" r:id="rId42"/>
    <p:sldId id="379" r:id="rId43"/>
    <p:sldId id="380" r:id="rId44"/>
    <p:sldId id="381" r:id="rId45"/>
    <p:sldId id="382" r:id="rId46"/>
    <p:sldId id="383" r:id="rId47"/>
    <p:sldId id="385" r:id="rId48"/>
    <p:sldId id="384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401" r:id="rId60"/>
    <p:sldId id="396" r:id="rId61"/>
    <p:sldId id="403" r:id="rId62"/>
    <p:sldId id="404" r:id="rId63"/>
    <p:sldId id="397" r:id="rId64"/>
    <p:sldId id="402" r:id="rId65"/>
    <p:sldId id="398" r:id="rId66"/>
    <p:sldId id="399" r:id="rId67"/>
    <p:sldId id="400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2" r:id="rId84"/>
    <p:sldId id="420" r:id="rId85"/>
    <p:sldId id="421" r:id="rId86"/>
    <p:sldId id="424" r:id="rId87"/>
    <p:sldId id="423" r:id="rId88"/>
    <p:sldId id="425" r:id="rId89"/>
    <p:sldId id="426" r:id="rId90"/>
    <p:sldId id="427" r:id="rId91"/>
    <p:sldId id="428" r:id="rId92"/>
    <p:sldId id="429" r:id="rId93"/>
    <p:sldId id="434" r:id="rId94"/>
    <p:sldId id="435" r:id="rId95"/>
    <p:sldId id="437" r:id="rId96"/>
    <p:sldId id="436" r:id="rId97"/>
    <p:sldId id="438" r:id="rId98"/>
    <p:sldId id="439" r:id="rId99"/>
    <p:sldId id="440" r:id="rId100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课时介绍(可选)" id="{9359586E-A46A-2441-8D4F-4630A70B68E2}">
          <p14:sldIdLst>
            <p14:sldId id="346"/>
            <p14:sldId id="347"/>
          </p14:sldIdLst>
        </p14:section>
        <p14:section name="课时讲解页(1~N，2张，老师自选)" id="{75245455-0D4A-9946-BDBB-21627299AE52}">
          <p14:sldIdLst>
            <p14:sldId id="337"/>
            <p14:sldId id="326"/>
            <p14:sldId id="338"/>
            <p14:sldId id="339"/>
            <p14:sldId id="340"/>
            <p14:sldId id="341"/>
            <p14:sldId id="343"/>
            <p14:sldId id="344"/>
            <p14:sldId id="345"/>
            <p14:sldId id="348"/>
            <p14:sldId id="349"/>
            <p14:sldId id="356"/>
            <p14:sldId id="350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8"/>
            <p14:sldId id="371"/>
            <p14:sldId id="372"/>
            <p14:sldId id="375"/>
            <p14:sldId id="374"/>
            <p14:sldId id="376"/>
            <p14:sldId id="377"/>
            <p14:sldId id="379"/>
            <p14:sldId id="380"/>
            <p14:sldId id="381"/>
            <p14:sldId id="382"/>
            <p14:sldId id="383"/>
            <p14:sldId id="385"/>
            <p14:sldId id="384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401"/>
            <p14:sldId id="396"/>
            <p14:sldId id="403"/>
            <p14:sldId id="404"/>
            <p14:sldId id="397"/>
            <p14:sldId id="402"/>
            <p14:sldId id="398"/>
            <p14:sldId id="399"/>
            <p14:sldId id="400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1"/>
            <p14:sldId id="424"/>
            <p14:sldId id="423"/>
            <p14:sldId id="425"/>
            <p14:sldId id="426"/>
            <p14:sldId id="427"/>
            <p14:sldId id="428"/>
            <p14:sldId id="429"/>
            <p14:sldId id="434"/>
            <p14:sldId id="435"/>
            <p14:sldId id="437"/>
            <p14:sldId id="436"/>
            <p14:sldId id="438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1598">
          <p15:clr>
            <a:srgbClr val="A4A3A4"/>
          </p15:clr>
        </p15:guide>
        <p15:guide id="4" pos="6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35B558"/>
    <a:srgbClr val="2EAA46"/>
    <a:srgbClr val="F9F9F9"/>
    <a:srgbClr val="535353"/>
    <a:srgbClr val="666666"/>
    <a:srgbClr val="F4F4F4"/>
    <a:srgbClr val="8881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535" autoAdjust="0"/>
  </p:normalViewPr>
  <p:slideViewPr>
    <p:cSldViewPr snapToObjects="1">
      <p:cViewPr varScale="1">
        <p:scale>
          <a:sx n="27" d="100"/>
          <a:sy n="27" d="100"/>
        </p:scale>
        <p:origin x="1140" y="84"/>
      </p:cViewPr>
      <p:guideLst>
        <p:guide orient="horz" pos="4320"/>
        <p:guide pos="7680"/>
        <p:guide orient="horz" pos="1598"/>
        <p:guide pos="643"/>
      </p:guideLst>
    </p:cSldViewPr>
  </p:slideViewPr>
  <p:outlineViewPr>
    <p:cViewPr>
      <p:scale>
        <a:sx n="33" d="100"/>
        <a:sy n="33" d="100"/>
      </p:scale>
      <p:origin x="0" y="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B203-4CDB-4C76-B92E-144974F5477A}" type="datetimeFigureOut">
              <a:rPr lang="zh-CN" altLang="en-US" smtClean="0"/>
              <a:t>2017/10/27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4A21C-9427-4822-82A8-5167E7208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29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433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  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配置</a:t>
            </a:r>
          </a:p>
          <a:p>
            <a:r>
              <a:rPr lang="en-US" altLang="zh-CN" dirty="0" smtClean="0"/>
              <a:t>SqlMapConfig.xml</a:t>
            </a:r>
            <a:r>
              <a:rPr lang="zh-CN" altLang="en-US" dirty="0" smtClean="0"/>
              <a:t>，此文件作为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的全局配置文件，配置了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的运行环境等信息。</a:t>
            </a:r>
          </a:p>
          <a:p>
            <a:r>
              <a:rPr lang="en-US" altLang="zh-CN" dirty="0" smtClean="0"/>
              <a:t>mapper.xml</a:t>
            </a:r>
            <a:r>
              <a:rPr lang="zh-CN" altLang="en-US" dirty="0" smtClean="0"/>
              <a:t>文件即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映射文件，文件中配置了操作数据库的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语句。此文件需要在</a:t>
            </a:r>
            <a:r>
              <a:rPr lang="en-US" altLang="zh-CN" dirty="0" smtClean="0"/>
              <a:t>SqlMapConfig.xml</a:t>
            </a:r>
            <a:r>
              <a:rPr lang="zh-CN" altLang="en-US" dirty="0" smtClean="0"/>
              <a:t>中加载。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  通过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环境等配置信息构造</a:t>
            </a:r>
            <a:r>
              <a:rPr lang="en-US" altLang="zh-CN" dirty="0" err="1" smtClean="0"/>
              <a:t>SqlSessionFactory</a:t>
            </a:r>
            <a:r>
              <a:rPr lang="zh-CN" altLang="en-US" dirty="0" smtClean="0"/>
              <a:t>即会话工厂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  由会话工厂创建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即会话，操作数据库需要通过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进行。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  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底层自定义了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执行器接口操作数据库，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接口有两个实现，一个是基本执行器、一个是缓存执行器。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  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也是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一个底层封装对象，它包装了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配置信息及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映射信息等。</a:t>
            </a:r>
            <a:r>
              <a:rPr lang="en-US" altLang="zh-CN" dirty="0" smtClean="0"/>
              <a:t>mapper.xml</a:t>
            </a:r>
            <a:r>
              <a:rPr lang="zh-CN" altLang="en-US" dirty="0" smtClean="0"/>
              <a:t>文件中一个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对应一个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对象，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即是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  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对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执行输入参数进行定义，包括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、基本类型、</a:t>
            </a:r>
            <a:r>
              <a:rPr lang="en-US" altLang="zh-CN" dirty="0" err="1" smtClean="0"/>
              <a:t>pojo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通过 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在执行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前将输入的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对象映射至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中，输入参数映射就是</a:t>
            </a:r>
            <a:r>
              <a:rPr lang="en-US" altLang="zh-CN" dirty="0" err="1" smtClean="0"/>
              <a:t>jdbc</a:t>
            </a:r>
            <a:r>
              <a:rPr lang="zh-CN" altLang="en-US" dirty="0" smtClean="0"/>
              <a:t>编程中对</a:t>
            </a:r>
            <a:r>
              <a:rPr lang="en-US" altLang="zh-CN" dirty="0" err="1" smtClean="0"/>
              <a:t>preparedStatement</a:t>
            </a:r>
            <a:r>
              <a:rPr lang="zh-CN" altLang="en-US" dirty="0" smtClean="0"/>
              <a:t>设置参数。 </a:t>
            </a:r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、  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对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执行输出结果进行定义，包括</a:t>
            </a:r>
            <a:r>
              <a:rPr lang="en-US" altLang="zh-CN" dirty="0" err="1" smtClean="0"/>
              <a:t>HashMap</a:t>
            </a:r>
            <a:r>
              <a:rPr lang="zh-CN" altLang="en-US" dirty="0" smtClean="0"/>
              <a:t>、基本类型、</a:t>
            </a:r>
            <a:r>
              <a:rPr lang="en-US" altLang="zh-CN" dirty="0" err="1" smtClean="0"/>
              <a:t>pojo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Executor</a:t>
            </a:r>
            <a:r>
              <a:rPr lang="zh-CN" altLang="en-US" dirty="0" smtClean="0"/>
              <a:t>通过 </a:t>
            </a:r>
            <a:r>
              <a:rPr lang="en-US" altLang="zh-CN" dirty="0" smtClean="0"/>
              <a:t>Mapped Statement</a:t>
            </a:r>
            <a:r>
              <a:rPr lang="zh-CN" altLang="en-US" dirty="0" smtClean="0"/>
              <a:t>在执行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后将输出结果映射至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对象中，输出结果映射过程相当于</a:t>
            </a:r>
            <a:r>
              <a:rPr lang="en-US" altLang="zh-CN" dirty="0" err="1" smtClean="0"/>
              <a:t>jdbc</a:t>
            </a:r>
            <a:r>
              <a:rPr lang="zh-CN" altLang="en-US" dirty="0" smtClean="0"/>
              <a:t>编程中对结果的解析处理过程。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908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95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21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464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15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88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45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395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select</a:t>
            </a:r>
            <a:r>
              <a:rPr lang="zh-CN" altLang="en-US" sz="24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：调用目标的方法查询当前属性的值</a:t>
            </a:r>
          </a:p>
          <a:p>
            <a:r>
              <a:rPr lang="en-US" altLang="zh-CN" sz="24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column</a:t>
            </a:r>
            <a:r>
              <a:rPr lang="zh-CN" altLang="en-US" sz="24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：将指定列的值传入目标方法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94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258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7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66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57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37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03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&lt;mapper namespace=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"com.neusoft.mybatis.chapter3.one2many.CollegeClassMapper"&gt;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public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getClassById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(String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getClassIncludeStusById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(String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getClassById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 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findClassNestedSelect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classStus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stuName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property="name"/&gt;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"sex" property="sex"/&gt;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cclass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getClassIncludeStusById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findClassNestedSelect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c.class_id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cid,c.class_name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s.sid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sid,s.name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stuName,s.sex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sex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c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left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tb_collegeStudent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s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on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c.class_id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s.cid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c.class_id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&lt;/mapper&gt;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00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分步查询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findClassSubsectionMap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classStus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"com.neusoft.mybatis.chapter3.one2many.CollegeStudentMapper.findStusByClassId"&gt;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getClassIncludeStusById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findClassSubsectionMap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&lt;/select&gt;</a:t>
            </a:r>
          </a:p>
          <a:p>
            <a:r>
              <a:rPr lang="en-US" altLang="zh-CN" sz="2400" dirty="0" smtClean="0">
                <a:latin typeface="Avenir Roman"/>
                <a:sym typeface="Avenir Roman"/>
              </a:rPr>
              <a:t>------------------------------------------------------------------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"name" property="name"/&gt;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"sex" property="sex"/&gt;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cclass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"com.neusoft.mybatis.chapter3.one2many.CollegeClassMapper.getClassById"&gt;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findStusByClassId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tb_collegeStudent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classId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740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findStuNestedSelect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"name" property="name"/&gt;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"sex" property="sex"/&gt;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cclass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findStuNestedSelect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s.sid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sid,s.name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name,s.sex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sex,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c.class_id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class_id,c.class_name,class_name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tb_collegeStudent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s,tb_collegeClass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c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s.cid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c.class_id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and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stuId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47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分步查询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"com.neusoft.mybatis.chapter3.one2many.CollegeStudent"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"name" property="name"/&gt;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"sex" property="sex"/&gt;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cclass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"com.neusoft.mybatis.chapter3.one2many.CollegeClassMapper.getClassById"&gt;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findStuSubsectionMap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tb_collegeStudent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43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create table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endParaRPr lang="en-US" altLang="zh-CN" sz="2400" b="1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primary key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auto_increment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varchar(15),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varchar(15),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varchar(15),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text,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blob,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datetime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create table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endParaRPr lang="en-US" altLang="zh-CN" sz="2400" b="1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primary key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auto_increment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varchar(20),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datetime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create table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sys_user_role</a:t>
            </a:r>
            <a:endParaRPr lang="en-US" altLang="zh-CN" sz="2400" b="1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FK_user_id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foreign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 references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(id),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FK_role_id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foreign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 references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(id),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PK_user_role_id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primary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user_id,role_id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create table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sys_privilage</a:t>
            </a:r>
            <a:endParaRPr lang="en-US" altLang="zh-CN" sz="2400" b="1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primary key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auto_increment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varchar(30),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privilage_url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varchar(50)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create table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sys_role_privilage</a:t>
            </a:r>
            <a:endParaRPr lang="en-US" altLang="zh-CN" sz="2400" b="1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FK_role2_id foreign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 references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(id),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FK_privilage_id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foreign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 references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sys_privilage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(id),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constraint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PK_role_privilage_id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primary key(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role_id,privilage_id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395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"com.neusoft.mybatis.chapter3.many2many.User"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myNestQuery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&lt;!-- collection: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映射集合类型的属性字段，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用于指定集合中存放元素的类型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"roles"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java.util.HashSet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fetchType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="lazy"&gt;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findUserRolesById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myNestQuery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u.id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userId,u.user_name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user_name,u.user_password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u.user_email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user_email,u.user_info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user_info,u.user_headimg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u.create_time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user_createTime,r.id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roleId,r.role_name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create_user,u.create_time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role_createTime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u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left outer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ur</a:t>
            </a:r>
            <a:endParaRPr lang="en-US" altLang="zh-CN" sz="2400" u="sng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on u.id=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ur.user_id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left outer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on ur.role_id=r.id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where u.id=#{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817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&lt;!DOCTYPE mapper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"-//mybatis.org//DTD Mapper 3.0//EN"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"http://mybatis.org/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dtd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/mybatis-3-mapper.dtd"&gt;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&lt;mapper namespace=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"com.neusoft.mybatis.chapter3.many2many.UserMapper"&gt;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public User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User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findUserRolesById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"com.neusoft.mybatis.chapter3.many2many.User"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userRolesByIdSubsectionMap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"roles"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"com.neusoft.mybatis.chapter3.many2many.RoleMapper.findRolesByUserId"&gt;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findUserRolesById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userRolesByIdSubsectionMap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="com.neusoft.mybatis.chapter3.many2many.User"&gt;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开启驼峰命名法的自动映射功能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采用嵌套查询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"com.neusoft.mybatis.chapter3.many2many.User"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myNestQuery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userPassword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userEmail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userInfo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userHeadimg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user_createTime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&lt;!-- collection: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映射集合类型的属性字段，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用于指定集合中存放元素的类型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"roles"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java.util.HashSet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fetchType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="lazy"&gt;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"findUserRolesById2"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myNestQuery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u.id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userId,u.user_name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user_name,u.user_password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user_password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u.user_email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user_email,u.user_info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user_info,u.user_headimg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user_headimg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u.create_time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user_createTime,r.id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roleId,r.role_name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create_user,u.create_time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role_createTime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u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left outer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ur</a:t>
            </a:r>
            <a:endParaRPr lang="en-US" altLang="zh-CN" sz="2400" u="sng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on u.id=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ur.user_id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left outer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on ur.role_id=r.id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where u.id=#{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&lt;/mapper&gt;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89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016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&lt;!DOCTYPE mapper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"-//mybatis.org//DTD Mapper 3.0//EN"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"http://mybatis.org/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dtd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/mybatis-3-mapper.dtd"&gt;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&lt;mapper namespace=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"com.neusoft.mybatis.chapter3.many2many.RoleMapper"&gt;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public Role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Role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findRoleUsersById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Role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findRolePrivilagesById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Role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findRoleUsersPrivilagesById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List&lt;Role&gt;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findRolesByprivilageId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List&lt;Role&gt;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findRolesByUserId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rolesByUserIdSubsectionMap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"com.neusoft.mybatis.chapter3.many2many.PrivilageMapper.findPrivilagesByRoleId"&gt; 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findRolesByUserId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rolesByUserIdSubsectionMap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select r.*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r 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sys_user_role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ur</a:t>
            </a:r>
            <a:endParaRPr lang="en-US" altLang="zh-CN" sz="2400" u="sng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where r.id=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ur.role_id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and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ur.user_id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userId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rolePrivilagesByIdMap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role_flag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roleFlag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createUser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create_time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createTime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ofType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"com.neusoft.mybatis.chapter3.many2many.PrivilageMapper.findPrivilagesByRoleId"&gt;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&lt;/collection&gt;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findRolePrivilagesById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rolePrivilagesByIdMap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="com.neusoft.mybatis.chapter3.many2many.Role"&gt;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findRolesByprivilageId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="com.neusoft.mybatis.chapter3.many2many.Role"&gt;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r.*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r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left join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sys_role_privilage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rp</a:t>
            </a:r>
            <a:endParaRPr lang="en-US" altLang="zh-CN" sz="2400" u="sng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on r.id=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rp.role_id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rp.privilage_id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&lt;/mapper&gt;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595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&lt;!DOCTYPE mapper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"-//mybatis.org//DTD Mapper 3.0//EN"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"http://mybatis.org/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dtd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/mybatis-3-mapper.dtd"&gt;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&lt;mapper namespace=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"com.neusoft.mybatis.chapter3.many2many.PrivilageMapper"&gt;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public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findPrivilageRolesById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privilageId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List&lt;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findPrivilagesByRoleId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findPrivilagesByRoleId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p.*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p 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sys_role_privilage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rp</a:t>
            </a:r>
            <a:endParaRPr lang="en-US" altLang="zh-CN" sz="2400" u="sng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where p.id=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rp.privilage_id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rp.role_id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roleId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="com.neusoft.mybatis.chapter3.many2many.Privilage"&gt;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"com.neusoft.mybatis.chapter3.many2many.Privilage" id="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privilageRolesMap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 property="id"/&gt;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privilage_url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privilageURL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&lt;collection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"roles"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"id"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"com.neusoft.mybatis.chapter3.many2many.RoleMapper.findRolesByprivilageId"&gt;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&lt;/collection&gt;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findPrivilageRolesById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privilageRolesMap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sys_privilage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id=#{id}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&lt;/mapper&gt;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19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466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359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interface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DepartmentMapper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{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@Insert({"insert into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deptId,name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 values(#{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},#{name})"})</a:t>
            </a:r>
          </a:p>
          <a:p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insertDept2(Department2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@Insert(value={"insert into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dept_name,register_date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"values(#{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},#{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registerDate,jdbcType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=DATE})"})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@Options(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useGeneratedKeys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true,keyProperty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="id")</a:t>
            </a:r>
          </a:p>
          <a:p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insertDept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(Department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@Insert({"insert into tb_department3(name)values(#{name})"})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SelectKey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(statement="SELECT LAST_INSERT_ID()",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keyProperty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keyColumn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Long.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before=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false)</a:t>
            </a:r>
          </a:p>
          <a:p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insertDept3(Department3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//Oracle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@Insert({"insert into tb_department3(name)values(#{name})"})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SelectKey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(statement="SELECT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SEQ_ID.nextval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from dual",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keyProperty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keyColumn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Long.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before=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true)</a:t>
            </a:r>
          </a:p>
          <a:p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insertDept4(Department3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@Select("select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tb_department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}")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Department2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(String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@Select("select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}")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@Results({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id",column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dept_id",id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true),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registerDate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register_date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})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Department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findDepartmentById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@Select("select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}")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@Results({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 ,property="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id",id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true),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dept_name",property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register_date",property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registerDate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",column="dept_id",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List.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many=@Many(select="com.njitxt.mybatis.chapter4.annotation.EmployeeMapper.findEmpsBydeptId"))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})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Department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findDeptIncludeEmpsById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interface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EmployeeMapper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 {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/*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@Select({"select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empId,emp_name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empName,salary,hire_date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+ "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sys_department.dept_id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dept.id,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dept.deptName,register_date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dept.registerDate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+"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+"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sys_employee.dept_id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sys_department.dept_id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}"})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Employee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(Integer id);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*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@Select("select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}")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@Results({@Result(column="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",id=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true),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salary",property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="salary"),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@Result(property="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",column="dept_id",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Department.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one=@One(select="com.njitxt.mybatis.chapter4.annotation.DepartmentMapper.findDepartmentById"))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})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Employee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findById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(Integer id);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@Select("select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 ")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@Results({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",id=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true),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salary",property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="salary"),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@Result(column="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dept_id",property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Department.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class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one=@One(select="com.njitxt.mybatis.chapter4.annotation.DepartmentMapper.findDepartmentById"))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})</a:t>
            </a:r>
          </a:p>
          <a:p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public List&lt;Employee&gt;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findEmpsBydeptId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(Integer </a:t>
            </a:r>
            <a:r>
              <a:rPr lang="en-US" altLang="zh-CN" sz="2400" b="1" dirty="0" err="1" smtClean="0">
                <a:latin typeface="Avenir Roman"/>
                <a:ea typeface="Avenir Roman"/>
                <a:cs typeface="Avenir Roman"/>
                <a:sym typeface="Avenir Roman"/>
              </a:rPr>
              <a:t>deptId</a:t>
            </a:r>
            <a:r>
              <a:rPr lang="en-US" altLang="zh-CN" sz="2400" b="1" dirty="0" smtClean="0">
                <a:latin typeface="Avenir Roman"/>
                <a:ea typeface="Avenir Roman"/>
                <a:cs typeface="Avenir Roman"/>
                <a:sym typeface="Avenir Roman"/>
              </a:rPr>
              <a:t>);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518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177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&lt;insert</a:t>
            </a:r>
            <a:r>
              <a:rPr lang="en-US" altLang="zh-CN" sz="2400" baseline="0" dirty="0" smtClean="0">
                <a:latin typeface="Avenir Roman"/>
                <a:ea typeface="Avenir Roman"/>
                <a:cs typeface="Avenir Roman"/>
                <a:sym typeface="Avenir Roman"/>
              </a:rPr>
              <a:t> id=“inertDept2” </a:t>
            </a:r>
            <a:r>
              <a:rPr lang="en-US" altLang="zh-CN" sz="2400" baseline="0" dirty="0" err="1" smtClean="0">
                <a:latin typeface="Avenir Roman"/>
                <a:ea typeface="Avenir Roman"/>
                <a:cs typeface="Avenir Roman"/>
                <a:sym typeface="Avenir Roman"/>
              </a:rPr>
              <a:t>useGeneratedKeys</a:t>
            </a:r>
            <a:r>
              <a:rPr lang="en-US" altLang="zh-CN" sz="2400" baseline="0" dirty="0" smtClean="0">
                <a:latin typeface="Avenir Roman"/>
                <a:ea typeface="Avenir Roman"/>
                <a:cs typeface="Avenir Roman"/>
                <a:sym typeface="Avenir Roman"/>
              </a:rPr>
              <a:t>=“true”    </a:t>
            </a:r>
            <a:r>
              <a:rPr lang="en-US" altLang="zh-CN" sz="2400" baseline="0" dirty="0" err="1" smtClean="0">
                <a:latin typeface="Avenir Roman"/>
                <a:ea typeface="Avenir Roman"/>
                <a:cs typeface="Avenir Roman"/>
                <a:sym typeface="Avenir Roman"/>
              </a:rPr>
              <a:t>keyProperty</a:t>
            </a:r>
            <a:r>
              <a:rPr lang="en-US" altLang="zh-CN" sz="2400" baseline="0" dirty="0" smtClean="0">
                <a:latin typeface="Avenir Roman"/>
                <a:ea typeface="Avenir Roman"/>
                <a:cs typeface="Avenir Roman"/>
                <a:sym typeface="Avenir Roman"/>
              </a:rPr>
              <a:t>=“id”&gt;</a:t>
            </a:r>
          </a:p>
          <a:p>
            <a:r>
              <a:rPr lang="en-US" altLang="zh-CN" sz="2400" baseline="0" dirty="0" smtClean="0">
                <a:latin typeface="Avenir Roman"/>
                <a:sym typeface="Avenir Roman"/>
              </a:rPr>
              <a:t>           insert into </a:t>
            </a:r>
            <a:r>
              <a:rPr lang="en-US" altLang="zh-CN" sz="2400" baseline="0" dirty="0" err="1" smtClean="0">
                <a:latin typeface="Avenir Roman"/>
                <a:sym typeface="Avenir Roman"/>
              </a:rPr>
              <a:t>tb_department</a:t>
            </a:r>
            <a:r>
              <a:rPr lang="en-US" altLang="zh-CN" sz="2400" baseline="0" dirty="0" smtClean="0">
                <a:latin typeface="Avenir Roman"/>
                <a:sym typeface="Avenir Roman"/>
              </a:rPr>
              <a:t>(</a:t>
            </a:r>
            <a:r>
              <a:rPr lang="en-US" altLang="zh-CN" sz="2400" baseline="0" dirty="0" err="1" smtClean="0">
                <a:latin typeface="Avenir Roman"/>
                <a:sym typeface="Avenir Roman"/>
              </a:rPr>
              <a:t>deptId,name</a:t>
            </a:r>
            <a:r>
              <a:rPr lang="en-US" altLang="zh-CN" sz="2400" baseline="0" dirty="0" smtClean="0">
                <a:latin typeface="Avenir Roman"/>
                <a:sym typeface="Avenir Roman"/>
              </a:rPr>
              <a:t>) values(#{</a:t>
            </a:r>
            <a:r>
              <a:rPr lang="en-US" altLang="zh-CN" sz="2400" baseline="0" dirty="0" err="1" smtClean="0">
                <a:latin typeface="Avenir Roman"/>
                <a:sym typeface="Avenir Roman"/>
              </a:rPr>
              <a:t>deptId</a:t>
            </a:r>
            <a:r>
              <a:rPr lang="en-US" altLang="zh-CN" sz="2400" baseline="0" dirty="0" smtClean="0">
                <a:latin typeface="Avenir Roman"/>
                <a:sym typeface="Avenir Roman"/>
              </a:rPr>
              <a:t>},#{name})</a:t>
            </a:r>
          </a:p>
          <a:p>
            <a:r>
              <a:rPr lang="en-US" altLang="zh-CN" sz="2400" baseline="0" dirty="0" smtClean="0">
                <a:latin typeface="Avenir Roman"/>
                <a:sym typeface="Avenir Roman"/>
              </a:rPr>
              <a:t> &lt;/insert&gt;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357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826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703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8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516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537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&lt;!DOCTYPE mapper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PUBLIC "-//mybatis.org//DTD Mapper 3.0//EN"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"http://mybatis.org/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dtd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/mybatis-3-mapper.dtd"&gt;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&lt;mapper namespace=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"com.njitxt.mybatis.chapter5.dynamicSQL.EmployeeMapper"&gt;</a:t>
            </a:r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getEmpsByConditionIf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 id="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"salary" property="salary"/&gt;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"com.njitxt.mybatis.chapter5.dynamicSQL.DepartmentMapper.findById"&gt;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getEmpsByConditionIf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getEmpsByConditionIf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parameterType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1=1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like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concat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('%',#{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},'%')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"salary!=null and salary!=0"&gt;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and salary&gt;=#{salary}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dept.id!=null and dept.id!=''"&gt;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=#{dept.id}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&lt;/mapper&gt;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8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getEmpsByConditionWhereIf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getEmpsByConditionWhereIf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parameterType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&lt;where&gt;  &lt;!-- where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标签会添加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where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子句，并去点前面多余的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and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转义字符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&amp;&amp; &amp;amp;&amp;amp; ''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的转义字符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&amp;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quot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;&amp;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quot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&amp;amp;&amp;amp;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empName.trim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()!=&amp;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quot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;&amp;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quot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;"&gt;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like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concat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('%',#{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},'%')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"salary!=0"&gt;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and salary&gt;=${salary}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and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&gt;=#{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hireDate,jdbcType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=DATE}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dept.id!=null"&gt;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and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=#{dept.id}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&lt;/where&gt;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 id="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"salary" property="salary"/&gt;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"com.njitxt.mybatis.chapter5.dynamicSQL.DepartmentMapper.findById"&gt;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925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getEmpsByConditionTrimIf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getEmpsByConditionTrimIf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parameterType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trim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标签的属性介绍：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prefix="":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前缀：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trim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标签体中是整个字符串拼串后的结果。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prefix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给拼串后的整个字符串加一个前缀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prefixOverrides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="":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前缀覆盖： 去掉整个字符串前面多余的字符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suffix="":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后缀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suffix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给拼串后的整个字符串加一个后缀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suffixOverrides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=""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后缀覆盖：去掉整个字符串后面多余的字符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&lt;trim prefix=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"where"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suffixOverrides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="and"&gt;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 and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empName.trim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()!=''"&gt;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like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concat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('%',#{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},'%') and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"salary!=null and salary!=0"&gt;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salary &gt;=#{salary} and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&gt;=#{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hireDate,jdbcType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=DATE} and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dept.id!=null"&gt;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=#{dept.id}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&lt;/trim&gt;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&lt;/select&gt;</a:t>
            </a:r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64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public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int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updateEmp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&lt;update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updateEmp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parameterType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="com.njitxt.mybatis.chapter5.dynamicSQL.Employee"&gt;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update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&lt;set&gt;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set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标签的作用是添加一个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set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关键字，并去后面掉多余的逗号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(,),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使用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trim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也可以完成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empName.trim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()!=''"&gt;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"salary!=null and salary!=0"&gt;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salary=#{salary},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,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jdbcType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=DATE},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dept.id!=null"&gt;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=#{dept.id}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&lt;/set&gt;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&lt;where&gt;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&lt;if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 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} &lt;/if&gt;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&lt;/where&gt;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&lt;/update&gt;</a:t>
            </a:r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8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getEmpsChoose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(Employee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);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getEmpsChoose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parameterType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="com.njitxt.mybatis.chapter5.dynamicSQL.Employee"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endParaRPr lang="en-US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&lt;where&gt;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&lt;choose&gt;&lt;!--choose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类似与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if..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elseif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...else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结构，只会进入某一个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when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，如果全部满足执行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otherwise--&gt;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&lt;when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&lt;/when&gt;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&lt;when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empName.trim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()!=''"&gt;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like 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concat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('%',#{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},'%')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&lt;/when&gt;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&lt;when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"salary!=null and salary!=0"&gt;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 salary=#{salary}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&lt;/when&gt;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&lt;when test=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!=null and dept.id!=null"&gt;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=#{dept.id}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&lt;/when&gt;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&lt;otherwise&gt; 1=1 &lt;/otherwise&gt;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&lt;/choose&gt;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&lt;/where&gt;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&lt;/select&gt;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"com.njitxt.mybatis.chapter5.dynamicSQL.Employee" id="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&lt;id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emp_name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empName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"salary" property="salary"/&gt;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&lt;result column=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hire_date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property="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hireDate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&lt;association property=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column="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dept_id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javaType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select=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"com.njitxt.mybatis.chapter5.dynamicSQL.DepartmentMapper.findById"&gt; 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&lt;/association&gt;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913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&lt;!-- public List&lt;Employee&gt;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getEmpsByidsForeach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(@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")List&lt;Integer&gt;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); 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&lt;!--  collection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：指定要遍历的集合：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list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类型的参数会特殊处理封装在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map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中，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map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key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就叫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list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item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：将当前遍历出的元素赋值给指定的变量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separator: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每个元素之间的分隔符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open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：遍历出所有结果拼接一个开始的字符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close: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遍历出所有结果拼接一个结束的字符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index: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索引。遍历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list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的时候是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index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就是索引，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item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就是当前值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遍历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map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的时候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index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表示的就是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map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key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，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item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就是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map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的值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#{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变量名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就能取出变量的值也就是当前遍历出的元素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&lt;select id=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getEmpsByidsForeach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resultMap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resultEmployeeMap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select * from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sys_employee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where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emp_id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in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foreach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collection=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empIds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item="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 open="("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close=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")" separator=","&gt;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#{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empId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foreach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&lt;/select&gt;</a:t>
            </a:r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4238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256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30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235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905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999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2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479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0947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563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6032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674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/**</a:t>
            </a:r>
          </a:p>
          <a:p>
            <a:r>
              <a:rPr lang="en-US" altLang="zh-CN" dirty="0" smtClean="0"/>
              <a:t>	 * </a:t>
            </a:r>
            <a:r>
              <a:rPr lang="zh-CN" altLang="en-US" dirty="0" smtClean="0"/>
              <a:t>两级缓存：</a:t>
            </a:r>
          </a:p>
          <a:p>
            <a:r>
              <a:rPr lang="zh-CN" altLang="en-US" dirty="0" smtClean="0"/>
              <a:t>	 * 一级缓存：（本地缓存）：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级别的缓存。一级缓存是一直开启的；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级别的一个</a:t>
            </a:r>
            <a:r>
              <a:rPr lang="en-US" altLang="zh-CN" dirty="0" smtClean="0"/>
              <a:t>Map</a:t>
            </a:r>
          </a:p>
          <a:p>
            <a:r>
              <a:rPr lang="en-US" altLang="zh-CN" dirty="0" smtClean="0"/>
              <a:t>	 * 		</a:t>
            </a:r>
            <a:r>
              <a:rPr lang="zh-CN" altLang="en-US" dirty="0" smtClean="0"/>
              <a:t>与数据库同一次会话期间查询到的数据会放在本地缓存中。</a:t>
            </a:r>
          </a:p>
          <a:p>
            <a:r>
              <a:rPr lang="zh-CN" altLang="en-US" dirty="0" smtClean="0"/>
              <a:t>	 * 		以后如果需要获取相同的数据，直接从缓存中拿，没必要再去查询数据库；</a:t>
            </a:r>
          </a:p>
          <a:p>
            <a:r>
              <a:rPr lang="zh-CN" altLang="en-US" dirty="0" smtClean="0"/>
              <a:t>	 * </a:t>
            </a:r>
          </a:p>
          <a:p>
            <a:r>
              <a:rPr lang="zh-CN" altLang="en-US" dirty="0" smtClean="0"/>
              <a:t>	 * 		一级缓存失效情况（没有使用到当前一级缓存的情况，效果就是，还需要再向数据库发出查询）：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不同。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相同，查询条件不同</a:t>
            </a:r>
            <a:r>
              <a:rPr lang="en-US" altLang="zh-CN" dirty="0" smtClean="0"/>
              <a:t>.(</a:t>
            </a:r>
            <a:r>
              <a:rPr lang="zh-CN" altLang="en-US" dirty="0" smtClean="0"/>
              <a:t>当前一级缓存中还没有这个数据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* 		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相同，两次查询之间执行了增删改操作</a:t>
            </a:r>
            <a:r>
              <a:rPr lang="en-US" altLang="zh-CN" dirty="0" smtClean="0"/>
              <a:t>(</a:t>
            </a:r>
            <a:r>
              <a:rPr lang="zh-CN" altLang="en-US" dirty="0" smtClean="0"/>
              <a:t>这次增删改可能对当前数据有影响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* 		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sqlSession</a:t>
            </a:r>
            <a:r>
              <a:rPr lang="zh-CN" altLang="en-US" dirty="0" smtClean="0"/>
              <a:t>相同，手动清除了一级缓存（缓存清空）</a:t>
            </a:r>
          </a:p>
          <a:p>
            <a:r>
              <a:rPr lang="zh-CN" altLang="en-US" dirty="0" smtClean="0"/>
              <a:t>	 * </a:t>
            </a:r>
          </a:p>
          <a:p>
            <a:r>
              <a:rPr lang="zh-CN" altLang="en-US" dirty="0" smtClean="0"/>
              <a:t>	 * 二级缓存：（全局缓存）：基于</a:t>
            </a:r>
            <a:r>
              <a:rPr lang="en-US" altLang="zh-CN" dirty="0" smtClean="0"/>
              <a:t>namespace</a:t>
            </a:r>
            <a:r>
              <a:rPr lang="zh-CN" altLang="en-US" dirty="0" smtClean="0"/>
              <a:t>级别的缓存：一个</a:t>
            </a:r>
            <a:r>
              <a:rPr lang="en-US" altLang="zh-CN" dirty="0" smtClean="0"/>
              <a:t>namespace</a:t>
            </a:r>
            <a:r>
              <a:rPr lang="zh-CN" altLang="en-US" dirty="0" smtClean="0"/>
              <a:t>对应一个二级缓存：</a:t>
            </a:r>
          </a:p>
          <a:p>
            <a:r>
              <a:rPr lang="zh-CN" altLang="en-US" dirty="0" smtClean="0"/>
              <a:t>	 * 		工作机制：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、一个会话，查询一条数据，这个数据就会被放在当前会话的一级缓存中；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、如果会话关闭；一级缓存中的数据会被保存到二级缓存中；新的会话查询信息，</a:t>
            </a:r>
          </a:p>
          <a:p>
            <a:r>
              <a:rPr lang="zh-CN" altLang="en-US" dirty="0" smtClean="0"/>
              <a:t>	      就可以参照二级缓存中的内容；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sqlSession</a:t>
            </a:r>
            <a:r>
              <a:rPr lang="en-US" altLang="zh-CN" dirty="0" smtClean="0"/>
              <a:t>===</a:t>
            </a:r>
            <a:r>
              <a:rPr lang="en-US" altLang="zh-CN" dirty="0" err="1" smtClean="0"/>
              <a:t>EmployeeMapper</a:t>
            </a:r>
            <a:r>
              <a:rPr lang="en-US" altLang="zh-CN" dirty="0" smtClean="0"/>
              <a:t>==&gt;Employee</a:t>
            </a:r>
          </a:p>
          <a:p>
            <a:r>
              <a:rPr lang="en-US" altLang="zh-CN" dirty="0" smtClean="0"/>
              <a:t>	 * 						</a:t>
            </a:r>
            <a:r>
              <a:rPr lang="en-US" altLang="zh-CN" dirty="0" err="1" smtClean="0"/>
              <a:t>DepartmentMapper</a:t>
            </a:r>
            <a:r>
              <a:rPr lang="en-US" altLang="zh-CN" dirty="0" smtClean="0"/>
              <a:t>===&gt;Department</a:t>
            </a:r>
          </a:p>
          <a:p>
            <a:r>
              <a:rPr lang="en-US" altLang="zh-CN" dirty="0" smtClean="0"/>
              <a:t>	 * 			</a:t>
            </a:r>
            <a:r>
              <a:rPr lang="zh-CN" altLang="en-US" dirty="0" smtClean="0"/>
              <a:t>不同</a:t>
            </a:r>
            <a:r>
              <a:rPr lang="en-US" altLang="zh-CN" dirty="0" smtClean="0"/>
              <a:t>namespace</a:t>
            </a:r>
            <a:r>
              <a:rPr lang="zh-CN" altLang="en-US" dirty="0" smtClean="0"/>
              <a:t>查出的数据会放在自己对应的缓存中（</a:t>
            </a:r>
            <a:r>
              <a:rPr lang="en-US" altLang="zh-CN" dirty="0" smtClean="0"/>
              <a:t>map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	 * 			效果：数据会从二级缓存中获取</a:t>
            </a:r>
          </a:p>
          <a:p>
            <a:r>
              <a:rPr lang="zh-CN" altLang="en-US" dirty="0" smtClean="0"/>
              <a:t>	 * 				查出的数据都会被默认先放在一级缓存中。</a:t>
            </a:r>
          </a:p>
          <a:p>
            <a:r>
              <a:rPr lang="zh-CN" altLang="en-US" dirty="0" smtClean="0"/>
              <a:t>	 * 				只有会话提交或者关闭以后，一级缓存中的数据才会转移到二级缓存中</a:t>
            </a:r>
          </a:p>
          <a:p>
            <a:r>
              <a:rPr lang="zh-CN" altLang="en-US" dirty="0" smtClean="0"/>
              <a:t>	 * 		使用：</a:t>
            </a:r>
          </a:p>
          <a:p>
            <a:r>
              <a:rPr lang="zh-CN" altLang="en-US" dirty="0" smtClean="0"/>
              <a:t>	 * 		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）、开启全局二级缓存配置：</a:t>
            </a:r>
            <a:r>
              <a:rPr lang="en-US" altLang="zh-CN" dirty="0" smtClean="0"/>
              <a:t>&lt;setting name="</a:t>
            </a:r>
            <a:r>
              <a:rPr lang="en-US" altLang="zh-CN" dirty="0" err="1" smtClean="0"/>
              <a:t>cacheEnabled</a:t>
            </a:r>
            <a:r>
              <a:rPr lang="en-US" altLang="zh-CN" dirty="0" smtClean="0"/>
              <a:t>" value="true"/&gt;</a:t>
            </a:r>
          </a:p>
          <a:p>
            <a:r>
              <a:rPr lang="en-US" altLang="zh-CN" dirty="0" smtClean="0"/>
              <a:t>	 * 			2</a:t>
            </a:r>
            <a:r>
              <a:rPr lang="zh-CN" altLang="en-US" dirty="0" smtClean="0"/>
              <a:t>）、去</a:t>
            </a:r>
            <a:r>
              <a:rPr lang="en-US" altLang="zh-CN" dirty="0" smtClean="0"/>
              <a:t>mapper.xml</a:t>
            </a:r>
            <a:r>
              <a:rPr lang="zh-CN" altLang="en-US" dirty="0" smtClean="0"/>
              <a:t>中配置使用二级缓存：</a:t>
            </a:r>
          </a:p>
          <a:p>
            <a:r>
              <a:rPr lang="zh-CN" altLang="en-US" dirty="0" smtClean="0"/>
              <a:t>	 * 				</a:t>
            </a:r>
            <a:r>
              <a:rPr lang="en-US" altLang="zh-CN" dirty="0" smtClean="0"/>
              <a:t>&lt;cache&gt;&lt;/cache&gt;</a:t>
            </a:r>
          </a:p>
          <a:p>
            <a:r>
              <a:rPr lang="en-US" altLang="zh-CN" dirty="0" smtClean="0"/>
              <a:t>	 * 			3</a:t>
            </a:r>
            <a:r>
              <a:rPr lang="zh-CN" altLang="en-US" dirty="0" smtClean="0"/>
              <a:t>）、我们的</a:t>
            </a:r>
            <a:r>
              <a:rPr lang="en-US" altLang="zh-CN" dirty="0" smtClean="0"/>
              <a:t>POJO</a:t>
            </a:r>
            <a:r>
              <a:rPr lang="zh-CN" altLang="en-US" dirty="0" smtClean="0"/>
              <a:t>需要实现序列化接口</a:t>
            </a:r>
          </a:p>
          <a:p>
            <a:r>
              <a:rPr lang="zh-CN" altLang="en-US" dirty="0" smtClean="0"/>
              <a:t>	 * 	</a:t>
            </a:r>
          </a:p>
          <a:p>
            <a:r>
              <a:rPr lang="zh-CN" altLang="en-US" dirty="0" smtClean="0"/>
              <a:t>	 * 和缓存有关的设置</a:t>
            </a:r>
            <a:r>
              <a:rPr lang="en-US" altLang="zh-CN" dirty="0" smtClean="0"/>
              <a:t>/</a:t>
            </a:r>
            <a:r>
              <a:rPr lang="zh-CN" altLang="en-US" dirty="0" smtClean="0"/>
              <a:t>属性：</a:t>
            </a:r>
          </a:p>
          <a:p>
            <a:r>
              <a:rPr lang="zh-CN" altLang="en-US" dirty="0" smtClean="0"/>
              <a:t>	 * 		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）、</a:t>
            </a:r>
            <a:r>
              <a:rPr lang="en-US" altLang="zh-CN" dirty="0" err="1" smtClean="0"/>
              <a:t>cacheEnabled</a:t>
            </a:r>
            <a:r>
              <a:rPr lang="en-US" altLang="zh-CN" dirty="0" smtClean="0"/>
              <a:t>=true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	             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：关闭缓存（二级缓存关闭）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一级缓存一直可用的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* 			2</a:t>
            </a:r>
            <a:r>
              <a:rPr lang="zh-CN" altLang="en-US" dirty="0" smtClean="0"/>
              <a:t>）、每个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标签都有</a:t>
            </a:r>
            <a:r>
              <a:rPr lang="en-US" altLang="zh-CN" dirty="0" err="1" smtClean="0"/>
              <a:t>useCache</a:t>
            </a:r>
            <a:r>
              <a:rPr lang="en-US" altLang="zh-CN" dirty="0" smtClean="0"/>
              <a:t>="true"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	 * 					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：不使用缓存（一级缓存依然使用，二级缓存不使用）</a:t>
            </a:r>
          </a:p>
          <a:p>
            <a:r>
              <a:rPr lang="zh-CN" altLang="en-US" dirty="0" smtClean="0"/>
              <a:t>	 * 			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每个增删改标签的：</a:t>
            </a:r>
            <a:r>
              <a:rPr lang="en-US" altLang="zh-CN" dirty="0" err="1" smtClean="0"/>
              <a:t>flushCache</a:t>
            </a:r>
            <a:r>
              <a:rPr lang="en-US" altLang="zh-CN" dirty="0" smtClean="0"/>
              <a:t>="true"</a:t>
            </a:r>
            <a:r>
              <a:rPr lang="zh-CN" altLang="en-US" dirty="0" smtClean="0"/>
              <a:t>：（一级二级都会清除）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	 * 				</a:t>
            </a:r>
            <a:r>
              <a:rPr lang="zh-CN" altLang="en-US" dirty="0" smtClean="0"/>
              <a:t>增删改执行完成后就会清楚缓存；</a:t>
            </a:r>
          </a:p>
          <a:p>
            <a:r>
              <a:rPr lang="zh-CN" altLang="en-US" dirty="0" smtClean="0"/>
              <a:t>	 * 				测试：</a:t>
            </a:r>
            <a:r>
              <a:rPr lang="en-US" altLang="zh-CN" dirty="0" err="1" smtClean="0"/>
              <a:t>flushCache</a:t>
            </a:r>
            <a:r>
              <a:rPr lang="en-US" altLang="zh-CN" dirty="0" smtClean="0"/>
              <a:t>="true"</a:t>
            </a:r>
            <a:r>
              <a:rPr lang="zh-CN" altLang="en-US" dirty="0" smtClean="0"/>
              <a:t>：一级缓存就清空了；二级也会被清除；</a:t>
            </a:r>
          </a:p>
          <a:p>
            <a:r>
              <a:rPr lang="zh-CN" altLang="en-US" dirty="0" smtClean="0"/>
              <a:t>	 * 				查询标签：</a:t>
            </a:r>
            <a:r>
              <a:rPr lang="en-US" altLang="zh-CN" dirty="0" err="1" smtClean="0"/>
              <a:t>flushCache</a:t>
            </a:r>
            <a:r>
              <a:rPr lang="en-US" altLang="zh-CN" dirty="0" smtClean="0"/>
              <a:t>="false"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	 * 			如果</a:t>
            </a:r>
            <a:r>
              <a:rPr lang="en-US" altLang="zh-CN" dirty="0" err="1" smtClean="0"/>
              <a:t>flushCache</a:t>
            </a:r>
            <a:r>
              <a:rPr lang="en-US" altLang="zh-CN" dirty="0" smtClean="0"/>
              <a:t>=true;</a:t>
            </a:r>
            <a:r>
              <a:rPr lang="zh-CN" altLang="en-US" dirty="0" smtClean="0"/>
              <a:t>每次查询之后都会清空缓存；缓存是没有被使用的；</a:t>
            </a:r>
          </a:p>
          <a:p>
            <a:r>
              <a:rPr lang="zh-CN" altLang="en-US" dirty="0" smtClean="0"/>
              <a:t>	 * 			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）、</a:t>
            </a:r>
            <a:r>
              <a:rPr lang="en-US" altLang="zh-CN" dirty="0" err="1" smtClean="0"/>
              <a:t>sqlSession.clearCache</a:t>
            </a:r>
            <a:r>
              <a:rPr lang="en-US" altLang="zh-CN" dirty="0" smtClean="0"/>
              <a:t>();</a:t>
            </a:r>
            <a:r>
              <a:rPr lang="zh-CN" altLang="en-US" dirty="0" smtClean="0"/>
              <a:t>只是清楚当前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的一级缓存；</a:t>
            </a:r>
          </a:p>
          <a:p>
            <a:r>
              <a:rPr lang="zh-CN" altLang="en-US" dirty="0" smtClean="0"/>
              <a:t>	 * 		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）、</a:t>
            </a:r>
            <a:r>
              <a:rPr lang="en-US" altLang="zh-CN" dirty="0" err="1" smtClean="0"/>
              <a:t>localCacheScope</a:t>
            </a:r>
            <a:r>
              <a:rPr lang="zh-CN" altLang="en-US" dirty="0" smtClean="0"/>
              <a:t>：本地缓存作用域：（一级缓存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）当前会话的所</a:t>
            </a:r>
          </a:p>
          <a:p>
            <a:r>
              <a:rPr lang="zh-CN" altLang="en-US" dirty="0" smtClean="0"/>
              <a:t>	         有数据保存在会话缓存中；</a:t>
            </a:r>
            <a:r>
              <a:rPr lang="en-US" altLang="zh-CN" dirty="0" smtClean="0"/>
              <a:t>STATEMENT</a:t>
            </a:r>
            <a:r>
              <a:rPr lang="zh-CN" altLang="en-US" dirty="0" smtClean="0"/>
              <a:t>：可以禁用一级缓存；		</a:t>
            </a:r>
          </a:p>
          <a:p>
            <a:r>
              <a:rPr lang="zh-CN" altLang="en-US" dirty="0" smtClean="0"/>
              <a:t>	 * 				</a:t>
            </a:r>
          </a:p>
          <a:p>
            <a:r>
              <a:rPr lang="zh-CN" altLang="en-US" dirty="0" smtClean="0"/>
              <a:t>	 *第三方缓存整合：</a:t>
            </a:r>
          </a:p>
          <a:p>
            <a:r>
              <a:rPr lang="zh-CN" altLang="en-US" dirty="0" smtClean="0"/>
              <a:t>	 *		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）、导入第三方缓存包即可；</a:t>
            </a:r>
          </a:p>
          <a:p>
            <a:r>
              <a:rPr lang="zh-CN" altLang="en-US" dirty="0" smtClean="0"/>
              <a:t>	 *		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）、导入与第三方缓存整合的适配包；官方有；</a:t>
            </a:r>
          </a:p>
          <a:p>
            <a:r>
              <a:rPr lang="zh-CN" altLang="en-US" dirty="0" smtClean="0"/>
              <a:t>	 *		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mapper.xml</a:t>
            </a:r>
            <a:r>
              <a:rPr lang="zh-CN" altLang="en-US" dirty="0" smtClean="0"/>
              <a:t>中使用自定义缓存</a:t>
            </a:r>
          </a:p>
          <a:p>
            <a:r>
              <a:rPr lang="zh-CN" altLang="en-US" dirty="0" smtClean="0"/>
              <a:t>	 *		</a:t>
            </a:r>
            <a:r>
              <a:rPr lang="en-US" altLang="zh-CN" dirty="0" smtClean="0"/>
              <a:t>&lt;cache type="</a:t>
            </a:r>
            <a:r>
              <a:rPr lang="en-US" altLang="zh-CN" dirty="0" err="1" smtClean="0"/>
              <a:t>org.mybatis.caches.ehcache.EhcacheCache</a:t>
            </a:r>
            <a:r>
              <a:rPr lang="en-US" altLang="zh-CN" dirty="0" smtClean="0"/>
              <a:t>"&gt;&lt;/cache&gt;</a:t>
            </a:r>
          </a:p>
          <a:p>
            <a:r>
              <a:rPr lang="en-US" altLang="zh-CN" dirty="0" smtClean="0"/>
              <a:t>	 *</a:t>
            </a:r>
          </a:p>
          <a:p>
            <a:r>
              <a:rPr lang="en-US" altLang="zh-CN" dirty="0" smtClean="0"/>
              <a:t>	 * @throws </a:t>
            </a:r>
            <a:r>
              <a:rPr lang="en-US" altLang="zh-CN" dirty="0" err="1" smtClean="0"/>
              <a:t>IOException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 * </a:t>
            </a:r>
          </a:p>
          <a:p>
            <a:r>
              <a:rPr lang="en-US" altLang="zh-CN" dirty="0" smtClean="0"/>
              <a:t>	 */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9953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xmlns:xsi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"http://www.w3.org/2001/XMLSchema-instance"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xsi:noNamespaceSchemaLocation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"../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config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/ehcache.xsd"&gt;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磁盘保存路径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diskStore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path=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"D:\ehcache" 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defaultCache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maxElementsInMemory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"10000"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maxElementsOnDisk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"10000000"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eternal=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"false"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overflowToDisk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"true"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timeToIdleSeconds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"120"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timeToLiveSeconds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"120"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diskExpiryThreadIntervalSeconds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"120"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memoryStoreEvictionPolicy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"LRU"&gt;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defaultCache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属性说明：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diskStore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：指定数据在磁盘中的存储位置。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defaultCache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：当借助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CacheManager.add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("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demoCache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")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创建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时，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便会采用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defalutCache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/&gt;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指定的的管理策略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以下属性是必须的：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maxElementsInMemory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在内存中缓存的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的最大数目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maxElementsOnDisk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在磁盘上缓存的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的最大数目，若是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0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表示无穷大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eternal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设定缓存的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elements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是否永远不过期。如果为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true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，则缓存的数据始终有效，如果为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false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那么还要根据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timeToIdleSeconds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，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timeToLiveSeconds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判断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overflowToDisk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设定当内存缓存溢出的时候是否将过期的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缓存到磁盘上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以下属性是可选的：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timeToIdleSeconds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当缓存在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中的数据前后两次访问的时间超过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timeToIdleSeconds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的属性取值时，这些数据便会删除，默认值是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0,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也就是可闲置时间无穷大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timeToLiveSeconds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缓存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的有效生命期，默认是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0.,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也就是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存活时间无穷大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diskSpoolBufferSizeMB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这个参数设置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DiskStore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(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磁盘缓存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的缓存区大小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.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默认是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30MB.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每个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都应该有自己的一个缓冲区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.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diskPersistent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VM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重启的时候是否启用磁盘保存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中的数据，默认是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false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。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diskExpiryThreadIntervalSeconds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磁盘缓存的清理线程运行间隔，默认是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120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秒。每个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120s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，相应的线程会进行一次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EhCache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中数据的清理工作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memoryStoreEvictionPolicy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当内存缓存达到最大，有新的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加入的时候， 移除缓存中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element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的策略。默认是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LRU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（最近最少使用），可选的有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LFU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（最不常使用）和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FIFO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（先进先出）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43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源码在</a:t>
            </a:r>
            <a:r>
              <a:rPr lang="en-US" altLang="zh-CN" dirty="0" err="1" smtClean="0"/>
              <a:t>JdbcType</a:t>
            </a:r>
            <a:r>
              <a:rPr lang="zh-CN" altLang="en-US" dirty="0" smtClean="0"/>
              <a:t>类中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825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5747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14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954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022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6925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&lt;web-app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xmlns:xsi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"http://www.w3.org/2001/XMLSchema-instance" </a:t>
            </a:r>
          </a:p>
          <a:p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"http://java.sun.com/xml/ns/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javaee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</a:t>
            </a:r>
          </a:p>
          <a:p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xsi:schemaLocation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"http://java.sun.com/xml/ns/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javaee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http://java.sun.com/xml/ns/javaee/web-app_3_0.xsd" id="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WebApp_ID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version="3.0"&gt;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&lt;display-name&gt;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ssm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&lt;/display-name&gt;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&lt;context-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contextConfigLocation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classpath:applicationContext.xml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&lt;/context-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配置监听器在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web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启动的同时加载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spring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容器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并通过配置上下文初始化参数来指定加载的文件所在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的路径与名称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该类在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spring-web.jar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包中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&lt;listener&gt;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&lt;listener-class&gt;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org.springframework.web.context.ContextLoaderListener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&lt;/listener-class&gt;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&lt;/listener&gt;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配置一个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sevlet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,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目的是在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web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启动的同时启动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springMVC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容器，并把所有的用户请求交个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SpringMVC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容器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来处理，并通过配置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init-param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初始化参数来指定</a:t>
            </a:r>
            <a:r>
              <a:rPr lang="en-US" altLang="zh-CN" sz="2400" u="sng" dirty="0" err="1" smtClean="0">
                <a:latin typeface="Avenir Roman"/>
                <a:ea typeface="Avenir Roman"/>
                <a:cs typeface="Avenir Roman"/>
                <a:sym typeface="Avenir Roman"/>
              </a:rPr>
              <a:t>springmvc</a:t>
            </a:r>
            <a:r>
              <a:rPr lang="zh-CN" altLang="en-US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容器的配置文件名称及路径 </a:t>
            </a:r>
            <a:r>
              <a:rPr lang="en-US" altLang="zh-CN" sz="2400" u="sng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&lt;servlet&gt;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&lt;servlet-name&gt;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DispatcherServlet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&lt;/servlet-name&gt;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&lt;servlet-class&gt;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org.springframework.web.servlet.DispatcherServlet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&lt;/servlet-class&gt;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init-param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contextConfigLocation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classpath:springmvc.xml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init-param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&lt;/servlet&gt;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&lt;servlet-mapping&gt;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&lt;servlet-name&gt;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DispatcherServlet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&lt;/servlet-name&gt;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-pattern&gt;/&lt;/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-pattern&gt;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&lt;/servlet-mapping&gt;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为了解决乱码问题，配置编码过滤器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&lt;filter&gt;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&lt;filter-name&gt;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CharacterEncodingFilter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&lt;/filter-name&gt;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&lt;filter-class&gt;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org.springframework.web.filter.CharacterEncodingFilter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&lt;/filter-class&gt;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init-param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-name&gt;encoding&lt;/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-value&gt;UTF-8&lt;/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-value&gt;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init-param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&lt;/filter&gt;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&lt;filter-mapping&gt;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&lt;filter-name&gt;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CharacterEncodingFilter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&lt;/filter-name&gt;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-pattern&gt;/*&lt;/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url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-pattern&gt;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&lt;/filter-mapping&gt;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&lt;welcome-file-list&gt;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&lt;welcome-file&gt;index.html&lt;/welcome-file&gt;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&lt;welcome-file&gt;index.htm&lt;/welcome-file&gt;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index.jsp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&lt;welcome-file&gt;default.html&lt;/welcome-file&gt;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&lt;welcome-file&gt;default.htm&lt;/welcome-file&gt;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&lt;welcome-file&gt;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default.jsp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&lt;/welcome-file&gt;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&lt;/welcome-file-list&gt;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&lt;/web-app&gt;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6729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&lt;?xml version=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"1.0" encoding="UTF-8"?&gt;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&lt;beans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"http://www.springframework.org/schema/beans"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xmlns:xsi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"http://www.w3.org/2001/XMLSchema-instance"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xmlns:context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"http://www.springframework.org/schema/context"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xmlns:aop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"http://www.springframework.org/schema/aop"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xmlns:tx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"http://www.springframework.org/schema/tx"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xmlns:mvc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"http://www.springframework.org/schema/mvc"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xsi:schemaLocation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"http://www.springframework.org/schema/beans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http://www.springframework.org/schema/beans/spring-beans.xsd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http://www.springframework.org/schema/context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http://www.springframework.org/schema/context/spring-context.xsd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http://www.springframework.org/schema/aop 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http://www.springframework.org/schema/aop/spring-aop.xsd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http://www.springframework.org/schema/tx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http://www.springframework.org/schema/tx/spring-tx.xsd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http://www.springframework.org/schema/mvc</a:t>
            </a:r>
          </a:p>
          <a:p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  http://www.springframework.org/schema/mvc/spring-mvc.xsd"&gt;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配置自动扫描类上的注解，只扫描处理器类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context:component-scan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base-package=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com.njitxt.ssm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 use-default-filters="false"&gt;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context:include-filter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type=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"annotation" 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   expression=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org.springframework.stereotype.Controller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context:component-scan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配置视图解析器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&lt;bean class=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"org.springframework.web.servlet.view.InternalResourceViewResolver"&gt;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&lt;property name=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"prefix" value="/WEB-INF/pages/"/&gt;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&lt;property name=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"suffix" value=".</a:t>
            </a:r>
            <a:r>
              <a:rPr lang="en-US" altLang="zh-CN" sz="2400" i="1" dirty="0" err="1" smtClean="0">
                <a:latin typeface="Avenir Roman"/>
                <a:ea typeface="Avenir Roman"/>
                <a:cs typeface="Avenir Roman"/>
                <a:sym typeface="Avenir Roman"/>
              </a:rPr>
              <a:t>jsp</a:t>
            </a:r>
            <a:r>
              <a:rPr lang="en-US" altLang="zh-CN" sz="2400" i="1" dirty="0" smtClean="0">
                <a:latin typeface="Avenir Roman"/>
                <a:ea typeface="Avenir Roman"/>
                <a:cs typeface="Avenir Roman"/>
                <a:sym typeface="Avenir Roman"/>
              </a:rPr>
              <a:t>"/&gt;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&lt;/bean&gt;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配置开启基于注解的处理器映射器与处理器适配器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mvc:annotation-driven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/&gt;</a:t>
            </a:r>
          </a:p>
          <a:p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 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&lt;!-- </a:t>
            </a:r>
            <a:r>
              <a:rPr lang="zh-CN" altLang="en-US" sz="2400" dirty="0" smtClean="0">
                <a:latin typeface="Avenir Roman"/>
                <a:ea typeface="Avenir Roman"/>
                <a:cs typeface="Avenir Roman"/>
                <a:sym typeface="Avenir Roman"/>
              </a:rPr>
              <a:t>配置静态资源访问的默认处理方式 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--&gt;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&lt;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mvc:default-servlet-handler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/&gt;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&lt;/beans&gt;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1223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1360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2949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53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5411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210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8306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46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022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43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件首页-单行课程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-7200" y="5641200"/>
            <a:ext cx="24393600" cy="1728000"/>
          </a:xfrm>
        </p:spPr>
        <p:txBody>
          <a:bodyPr anchor="ctr">
            <a:noAutofit/>
          </a:bodyPr>
          <a:lstStyle>
            <a:lvl1pPr algn="ctr">
              <a:defRPr sz="12800">
                <a:solidFill>
                  <a:schemeClr val="tx1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r>
              <a:rPr lang="zh-CN" altLang="en-US" dirty="0"/>
              <a:t>课程主标题 单行</a:t>
            </a:r>
          </a:p>
        </p:txBody>
      </p:sp>
    </p:spTree>
    <p:extLst>
      <p:ext uri="{BB962C8B-B14F-4D97-AF65-F5344CB8AC3E}">
        <p14:creationId xmlns:p14="http://schemas.microsoft.com/office/powerpoint/2010/main" val="20856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件首页-双行课程标题">
    <p:bg>
      <p:bgPr>
        <a:solidFill>
          <a:srgbClr val="35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9760" y="5842800"/>
            <a:ext cx="20871040" cy="2955760"/>
          </a:xfrm>
        </p:spPr>
        <p:txBody>
          <a:bodyPr anchor="t"/>
          <a:lstStyle>
            <a:lvl1pPr marL="0" marR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aseline="0">
                <a:solidFill>
                  <a:schemeClr val="tx1"/>
                </a:solidFill>
                <a:latin typeface="Noto Sans CJK SC Black" panose="020B0A00000000000000" pitchFamily="34" charset="-122"/>
                <a:ea typeface="Noto Sans CJK SC Black" panose="020B0A00000000000000" pitchFamily="34" charset="-122"/>
              </a:defRPr>
            </a:lvl1pPr>
          </a:lstStyle>
          <a:p>
            <a:pPr marL="0" marR="0" lvl="0" indent="0" algn="ctr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zh-CN" altLang="en-US" sz="9600" dirty="0">
                <a:solidFill>
                  <a:srgbClr val="FFFFFF"/>
                </a:solidFill>
              </a:rPr>
              <a:t>课程主标题 双行</a:t>
            </a:r>
            <a:r>
              <a:rPr lang="en-US" altLang="zh-CN" sz="9600" dirty="0">
                <a:solidFill>
                  <a:srgbClr val="FFFFFF"/>
                </a:solidFill>
              </a:rPr>
              <a:t/>
            </a:r>
            <a:br>
              <a:rPr lang="en-US" altLang="zh-CN" sz="9600" dirty="0">
                <a:solidFill>
                  <a:srgbClr val="FFFFFF"/>
                </a:solidFill>
              </a:rPr>
            </a:br>
            <a:r>
              <a:rPr lang="zh-CN" altLang="en-US" sz="9600" dirty="0">
                <a:solidFill>
                  <a:srgbClr val="FFFFFF"/>
                </a:solidFill>
              </a:rPr>
              <a:t>标题过长为两行时用此页</a:t>
            </a:r>
            <a:br>
              <a:rPr lang="zh-CN" altLang="en-US" sz="9600" dirty="0">
                <a:solidFill>
                  <a:srgbClr val="FFFFFF"/>
                </a:solidFill>
              </a:rPr>
            </a:br>
            <a:endParaRPr lang="zh-CN" altLang="en-US" sz="9600" dirty="0">
              <a:solidFill>
                <a:srgbClr val="FFFFFF"/>
              </a:solidFill>
            </a:endParaRPr>
          </a:p>
        </p:txBody>
      </p:sp>
      <p:pic>
        <p:nvPicPr>
          <p:cNvPr id="4" name="logo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566000" y="4075200"/>
            <a:ext cx="3251201" cy="119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6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概要页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rgbClr val="666666"/>
                </a:solidFill>
              </a:rPr>
              <a:t>课程主标题 </a:t>
            </a:r>
            <a:r>
              <a:rPr lang="en-US" altLang="zh-CN" sz="5400" dirty="0">
                <a:solidFill>
                  <a:srgbClr val="666666"/>
                </a:solidFill>
              </a:rPr>
              <a:t>— </a:t>
            </a:r>
            <a:r>
              <a:rPr lang="zh-CN" altLang="en-US" sz="5400" dirty="0">
                <a:solidFill>
                  <a:srgbClr val="666666"/>
                </a:solidFill>
              </a:rPr>
              <a:t>课程概要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17200" y="3531600"/>
            <a:ext cx="18273600" cy="920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54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第一课时名称</a:t>
            </a:r>
            <a:endParaRPr lang="en-US" altLang="zh-CN" dirty="0"/>
          </a:p>
          <a:p>
            <a:r>
              <a:rPr lang="zh-CN" altLang="en-US" dirty="0"/>
              <a:t>第二课时名称</a:t>
            </a:r>
            <a:endParaRPr lang="en-US" altLang="zh-CN" dirty="0"/>
          </a:p>
          <a:p>
            <a:r>
              <a:rPr lang="zh-CN" altLang="en-US" dirty="0"/>
              <a:t>第三课时名称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8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首页-课时标题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algn="l"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dirty="0"/>
              <a:t>课程主标题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12400" y="4899600"/>
            <a:ext cx="23958000" cy="1580400"/>
          </a:xfrm>
        </p:spPr>
        <p:txBody>
          <a:bodyPr anchor="ctr">
            <a:noAutofit/>
          </a:bodyPr>
          <a:lstStyle>
            <a:lvl1pPr marL="190800" indent="0" algn="ctr">
              <a:lnSpc>
                <a:spcPct val="140000"/>
              </a:lnSpc>
              <a:spcBef>
                <a:spcPts val="0"/>
              </a:spcBef>
              <a:buClr>
                <a:srgbClr val="35B558"/>
              </a:buClr>
              <a:buSzPct val="105000"/>
              <a:buFontTx/>
              <a:buNone/>
              <a:defRPr sz="9600" baseline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课时标题</a:t>
            </a:r>
          </a:p>
        </p:txBody>
      </p:sp>
    </p:spTree>
    <p:extLst>
      <p:ext uri="{BB962C8B-B14F-4D97-AF65-F5344CB8AC3E}">
        <p14:creationId xmlns:p14="http://schemas.microsoft.com/office/powerpoint/2010/main" val="14560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概要页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rgbClr val="666666"/>
                </a:solidFill>
              </a:rPr>
              <a:t>课时主标题 </a:t>
            </a:r>
            <a:r>
              <a:rPr lang="en-US" altLang="zh-CN" sz="5400" dirty="0">
                <a:solidFill>
                  <a:srgbClr val="666666"/>
                </a:solidFill>
              </a:rPr>
              <a:t>— </a:t>
            </a:r>
            <a:r>
              <a:rPr lang="zh-CN" altLang="en-US" sz="5400" dirty="0">
                <a:solidFill>
                  <a:srgbClr val="666666"/>
                </a:solidFill>
              </a:rPr>
              <a:t>课时知识点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17200" y="3531600"/>
            <a:ext cx="18273600" cy="9201600"/>
          </a:xfrm>
        </p:spPr>
        <p:txBody>
          <a:bodyPr anchor="t"/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54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课时知识点</a:t>
            </a:r>
            <a:endParaRPr lang="en-US" altLang="zh-CN" dirty="0"/>
          </a:p>
          <a:p>
            <a:r>
              <a:rPr lang="zh-CN" altLang="en-US" dirty="0"/>
              <a:t>课时知识点</a:t>
            </a:r>
            <a:endParaRPr lang="en-US" altLang="zh-CN" dirty="0"/>
          </a:p>
          <a:p>
            <a:r>
              <a:rPr lang="zh-CN" altLang="en-US" dirty="0"/>
              <a:t>课时知识点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6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内容模板(一)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1030760" y="2537520"/>
            <a:ext cx="22201200" cy="10281600"/>
          </a:xfrm>
        </p:spPr>
        <p:txBody>
          <a:bodyPr anchor="t">
            <a:noAutofit/>
          </a:bodyPr>
          <a:lstStyle>
            <a:lvl1pPr marL="0" marR="0" indent="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无项目符号课件正文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60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内容模板(二)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 noChangeAspect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rm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1030760" y="2537520"/>
            <a:ext cx="22201200" cy="10281600"/>
          </a:xfrm>
        </p:spPr>
        <p:txBody>
          <a:bodyPr anchor="t">
            <a:noAutofit/>
          </a:bodyPr>
          <a:lstStyle>
            <a:lvl1pPr marL="6984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Char char="•"/>
              <a:tabLst/>
              <a:defRPr sz="4800" baseline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带项目符号内容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时内容模板(三)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8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Autofit/>
          </a:bodyPr>
          <a:lstStyle>
            <a:lvl1pPr marL="0" marR="0" indent="0" algn="l" defTabSz="8254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>
                <a:solidFill>
                  <a:srgbClr val="666666"/>
                </a:solidFill>
              </a:rPr>
              <a:t>课时名称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30760" y="2541600"/>
            <a:ext cx="22201200" cy="10119600"/>
          </a:xfrm>
        </p:spPr>
        <p:txBody>
          <a:bodyPr anchor="t">
            <a:noAutofit/>
          </a:bodyPr>
          <a:lstStyle>
            <a:lvl1pPr marL="6876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None/>
              <a:tabLst/>
              <a:defRPr sz="4800" baseline="0">
                <a:solidFill>
                  <a:srgbClr val="535353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自由发挥区域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6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总结模板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4"/>
          <p:cNvSpPr/>
          <p:nvPr userDrawn="1"/>
        </p:nvSpPr>
        <p:spPr>
          <a:xfrm>
            <a:off x="-405493" y="501070"/>
            <a:ext cx="1270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 sz="3600"/>
          </a:p>
        </p:txBody>
      </p:sp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1033200" y="428400"/>
            <a:ext cx="23004000" cy="932400"/>
          </a:xfrm>
        </p:spPr>
        <p:txBody>
          <a:bodyPr anchor="ctr" anchorCtr="0">
            <a:noAutofit/>
          </a:bodyPr>
          <a:lstStyle>
            <a:lvl1pPr algn="l">
              <a:defRPr sz="5400" baseline="0">
                <a:solidFill>
                  <a:srgbClr val="666666"/>
                </a:solidFill>
                <a:latin typeface="Noto Sans CJK SC Light" panose="020B0300000000000000" pitchFamily="34" charset="-122"/>
                <a:ea typeface="Noto Sans CJK SC Light" panose="020B0300000000000000" pitchFamily="34" charset="-122"/>
              </a:defRPr>
            </a:lvl1pPr>
          </a:lstStyle>
          <a:p>
            <a:r>
              <a:rPr lang="zh-CN" altLang="en-US" sz="5400" dirty="0">
                <a:solidFill>
                  <a:srgbClr val="666666"/>
                </a:solidFill>
              </a:rPr>
              <a:t>课程主标题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30760" y="2537520"/>
            <a:ext cx="22201200" cy="10281600"/>
          </a:xfrm>
        </p:spPr>
        <p:txBody>
          <a:bodyPr anchor="t">
            <a:noAutofit/>
          </a:bodyPr>
          <a:lstStyle>
            <a:lvl1pPr marL="0" indent="0" algn="l">
              <a:lnSpc>
                <a:spcPct val="140000"/>
              </a:lnSpc>
              <a:spcBef>
                <a:spcPts val="0"/>
              </a:spcBef>
              <a:buNone/>
              <a:defRPr sz="480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课程总结内容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utoUpdateAnimBg="0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 dirty="0" err="1">
                <a:solidFill>
                  <a:srgbClr val="FFFFFF"/>
                </a:solidFill>
              </a:rPr>
              <a:t>标题文本</a:t>
            </a:r>
            <a:endParaRPr sz="11200" dirty="0">
              <a:solidFill>
                <a:srgbClr val="FFFFFF"/>
              </a:solidFill>
            </a:endParaRP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 dirty="0" err="1">
                <a:solidFill>
                  <a:srgbClr val="FFFFFF"/>
                </a:solidFill>
              </a:rPr>
              <a:t>正文级别</a:t>
            </a:r>
            <a:r>
              <a:rPr sz="5200" dirty="0">
                <a:solidFill>
                  <a:srgbClr val="FFFFFF"/>
                </a:solidFill>
              </a:rPr>
              <a:t>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6" r:id="rId3"/>
    <p:sldLayoutId id="2147483680" r:id="rId4"/>
    <p:sldLayoutId id="2147483687" r:id="rId5"/>
    <p:sldLayoutId id="2147483676" r:id="rId6"/>
    <p:sldLayoutId id="2147483677" r:id="rId7"/>
    <p:sldLayoutId id="2147483678" r:id="rId8"/>
    <p:sldLayoutId id="2147483675" r:id="rId9"/>
  </p:sldLayoutIdLst>
  <p:transition spd="med"/>
  <p:txStyles>
    <p:titleStyle>
      <a:lvl1pPr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496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6993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490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3987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4842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09810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4778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79746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4714" indent="-634968" defTabSz="825458" eaLnBrk="1" hangingPunct="1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8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6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2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20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9" algn="ctr" defTabSz="825458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njitxt.com&#21335;&#20140;it/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mysql" TargetMode="External"/><Relationship Id="rId2" Type="http://schemas.openxmlformats.org/officeDocument/2006/relationships/hyperlink" Target="http://lib.csdn.net/base/javase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mybatis/mybatis-3/releases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spring.io/spring-framework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mybatis/spring/releases" TargetMode="External"/><Relationship Id="rId5" Type="http://schemas.openxmlformats.org/officeDocument/2006/relationships/hyperlink" Target="https://github.com/mybatis/mybatis-3/releases" TargetMode="External"/><Relationship Id="rId4" Type="http://schemas.openxmlformats.org/officeDocument/2006/relationships/hyperlink" Target="http://repo.spring.io/release/org/springframework/sp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9600" b="1" dirty="0" err="1"/>
              <a:t>MyBatis</a:t>
            </a:r>
            <a:r>
              <a:rPr lang="zh-CN" altLang="en-US" sz="9600" b="1" dirty="0"/>
              <a:t>技术实战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3589" y="6858000"/>
            <a:ext cx="23958000" cy="158040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讲师：李晓明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6984" y="11174221"/>
            <a:ext cx="19730192" cy="6565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www.njitxt.com   </a:t>
            </a:r>
            <a:r>
              <a:rPr kumimoji="0" lang="zh-CN" altLang="en-US" sz="3600" b="0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南京</a:t>
            </a:r>
            <a:r>
              <a:rPr kumimoji="0" lang="en-US" altLang="zh-CN" sz="3600" b="0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IT</a:t>
            </a:r>
            <a:r>
              <a:rPr kumimoji="0" lang="zh-CN" altLang="en-US" sz="3600" b="0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学堂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88" y="2902558"/>
            <a:ext cx="857341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0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的下载与开发环境搭建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3200" y="2119692"/>
            <a:ext cx="22201200" cy="10119600"/>
          </a:xfrm>
        </p:spPr>
        <p:txBody>
          <a:bodyPr/>
          <a:lstStyle/>
          <a:p>
            <a:r>
              <a:rPr lang="en-US" altLang="zh-CN" sz="3600" dirty="0" err="1"/>
              <a:t>MyBatis</a:t>
            </a:r>
            <a:r>
              <a:rPr lang="zh-CN" altLang="en-US" sz="3600" dirty="0"/>
              <a:t>的基本构成与生命周期</a:t>
            </a:r>
            <a:r>
              <a:rPr lang="en-US" altLang="zh-CN" sz="3600" dirty="0"/>
              <a:t>: </a:t>
            </a:r>
          </a:p>
          <a:p>
            <a:r>
              <a:rPr lang="en-US" altLang="zh-CN" sz="3600" dirty="0"/>
              <a:t>  1.MyBatis</a:t>
            </a:r>
            <a:r>
              <a:rPr lang="zh-CN" altLang="en-US" sz="3600" dirty="0"/>
              <a:t>的核心组件：</a:t>
            </a:r>
            <a:endParaRPr lang="en-US" altLang="zh-CN" sz="3600" dirty="0"/>
          </a:p>
          <a:p>
            <a:r>
              <a:rPr lang="en-US" altLang="zh-CN" sz="3600" dirty="0"/>
              <a:t>      </a:t>
            </a:r>
            <a:r>
              <a:rPr lang="en-US" altLang="zh-CN" sz="3600" dirty="0" err="1"/>
              <a:t>SqlSessionFactoryBuilder</a:t>
            </a:r>
            <a:r>
              <a:rPr lang="en-US" altLang="zh-CN" sz="3600" dirty="0"/>
              <a:t>(</a:t>
            </a:r>
            <a:r>
              <a:rPr lang="zh-CN" altLang="en-US" sz="3600" dirty="0"/>
              <a:t>构造器</a:t>
            </a:r>
            <a:r>
              <a:rPr lang="en-US" altLang="zh-CN" sz="3600" dirty="0"/>
              <a:t>):</a:t>
            </a:r>
            <a:r>
              <a:rPr lang="zh-CN" altLang="en-US" sz="3600" dirty="0"/>
              <a:t>它会根据配置信息或者代码来生成</a:t>
            </a:r>
            <a:r>
              <a:rPr lang="en-US" altLang="zh-CN" sz="3600" dirty="0" err="1"/>
              <a:t>SqlSessionFactory</a:t>
            </a:r>
            <a:r>
              <a:rPr lang="en-US" altLang="zh-CN" sz="3600" dirty="0"/>
              <a:t>(</a:t>
            </a:r>
            <a:r>
              <a:rPr lang="zh-CN" altLang="en-US" sz="3600" dirty="0"/>
              <a:t>工厂接口</a:t>
            </a:r>
            <a:r>
              <a:rPr lang="en-US" altLang="zh-CN" sz="3600" dirty="0"/>
              <a:t>)</a:t>
            </a:r>
            <a:r>
              <a:rPr lang="zh-CN" altLang="en-US" sz="3600" dirty="0"/>
              <a:t>；</a:t>
            </a:r>
            <a:endParaRPr lang="en-US" altLang="zh-CN" sz="3600" dirty="0"/>
          </a:p>
          <a:p>
            <a:r>
              <a:rPr lang="en-US" altLang="zh-CN" sz="3600" dirty="0"/>
              <a:t>      </a:t>
            </a:r>
            <a:r>
              <a:rPr lang="en-US" altLang="zh-CN" sz="3600" dirty="0" err="1"/>
              <a:t>SqlSessionFactory</a:t>
            </a:r>
            <a:r>
              <a:rPr lang="en-US" altLang="zh-CN" sz="3600" dirty="0"/>
              <a:t>:</a:t>
            </a:r>
            <a:r>
              <a:rPr lang="zh-CN" altLang="en-US" sz="3600" dirty="0"/>
              <a:t>依靠工厂来生成</a:t>
            </a:r>
            <a:r>
              <a:rPr lang="en-US" altLang="zh-CN" sz="3600" dirty="0" err="1"/>
              <a:t>SqlSession</a:t>
            </a:r>
            <a:r>
              <a:rPr lang="en-US" altLang="zh-CN" sz="3600" dirty="0"/>
              <a:t>(</a:t>
            </a:r>
            <a:r>
              <a:rPr lang="zh-CN" altLang="en-US" sz="3600" dirty="0"/>
              <a:t>会话</a:t>
            </a:r>
            <a:r>
              <a:rPr lang="en-US" altLang="zh-CN" sz="3600" dirty="0"/>
              <a:t>);</a:t>
            </a:r>
          </a:p>
          <a:p>
            <a:r>
              <a:rPr lang="en-US" altLang="zh-CN" sz="3600" dirty="0"/>
              <a:t>      </a:t>
            </a:r>
            <a:r>
              <a:rPr lang="en-US" altLang="zh-CN" sz="3600" dirty="0" err="1"/>
              <a:t>SqlSession</a:t>
            </a:r>
            <a:r>
              <a:rPr lang="en-US" altLang="zh-CN" sz="3600" dirty="0"/>
              <a:t>:</a:t>
            </a:r>
            <a:r>
              <a:rPr lang="zh-CN" altLang="en-US" sz="3600" dirty="0"/>
              <a:t>是一个既可以发送</a:t>
            </a:r>
            <a:r>
              <a:rPr lang="en-US" altLang="zh-CN" sz="3600" dirty="0"/>
              <a:t>SQL</a:t>
            </a:r>
            <a:r>
              <a:rPr lang="zh-CN" altLang="en-US" sz="3600" dirty="0"/>
              <a:t>去执行并返回结果，也可以获取</a:t>
            </a:r>
            <a:r>
              <a:rPr lang="en-US" altLang="zh-CN" sz="3600" dirty="0" err="1"/>
              <a:t>Mappper</a:t>
            </a:r>
            <a:r>
              <a:rPr lang="zh-CN" altLang="en-US" sz="3600" dirty="0"/>
              <a:t>的接口；</a:t>
            </a:r>
            <a:endParaRPr lang="en-US" altLang="zh-CN" sz="3600" dirty="0"/>
          </a:p>
          <a:p>
            <a:r>
              <a:rPr lang="en-US" altLang="zh-CN" sz="3600" dirty="0"/>
              <a:t>      SQL Mapper:</a:t>
            </a:r>
            <a:r>
              <a:rPr lang="zh-CN" altLang="en-US" sz="3600" dirty="0"/>
              <a:t>它是</a:t>
            </a:r>
            <a:r>
              <a:rPr lang="en-US" altLang="zh-CN" sz="3600" dirty="0" err="1"/>
              <a:t>MyBatis</a:t>
            </a:r>
            <a:r>
              <a:rPr lang="zh-CN" altLang="en-US" sz="3600" dirty="0"/>
              <a:t>新设计的组件，它是由一个</a:t>
            </a:r>
            <a:r>
              <a:rPr lang="en-US" altLang="zh-CN" sz="3600" dirty="0"/>
              <a:t>Java</a:t>
            </a:r>
            <a:r>
              <a:rPr lang="zh-CN" altLang="en-US" sz="3600" dirty="0"/>
              <a:t>接口和</a:t>
            </a:r>
            <a:r>
              <a:rPr lang="en-US" altLang="zh-CN" sz="3600" dirty="0"/>
              <a:t>XML</a:t>
            </a:r>
            <a:r>
              <a:rPr lang="zh-CN" altLang="en-US" sz="3600" dirty="0"/>
              <a:t>文件（或注解）构成的，需要给出</a:t>
            </a:r>
            <a:endParaRPr lang="en-US" altLang="zh-CN" sz="3600" dirty="0"/>
          </a:p>
          <a:p>
            <a:r>
              <a:rPr lang="en-US" altLang="zh-CN" sz="3600" dirty="0"/>
              <a:t>              </a:t>
            </a:r>
            <a:r>
              <a:rPr lang="zh-CN" altLang="en-US" sz="3600" dirty="0"/>
              <a:t>  对应的</a:t>
            </a:r>
            <a:r>
              <a:rPr lang="en-US" altLang="zh-CN" sz="3600" dirty="0"/>
              <a:t>SQL</a:t>
            </a:r>
            <a:r>
              <a:rPr lang="zh-CN" altLang="en-US" sz="3600" dirty="0"/>
              <a:t>和表到</a:t>
            </a:r>
            <a:r>
              <a:rPr lang="en-US" altLang="zh-CN" sz="3600" dirty="0"/>
              <a:t>POJO</a:t>
            </a:r>
            <a:r>
              <a:rPr lang="zh-CN" altLang="en-US" sz="3600" dirty="0"/>
              <a:t>的映射规则，它负责发送</a:t>
            </a:r>
            <a:r>
              <a:rPr lang="en-US" altLang="zh-CN" sz="3600" dirty="0"/>
              <a:t>SQL</a:t>
            </a:r>
            <a:r>
              <a:rPr lang="zh-CN" altLang="en-US" sz="3600" dirty="0"/>
              <a:t>去执行，并返回结果。</a:t>
            </a:r>
            <a:endParaRPr lang="en-US" altLang="zh-CN" sz="3600" dirty="0"/>
          </a:p>
          <a:p>
            <a:r>
              <a:rPr lang="en-US" altLang="zh-CN" sz="3600" dirty="0"/>
              <a:t>   </a:t>
            </a:r>
          </a:p>
          <a:p>
            <a:r>
              <a:rPr lang="en-US" altLang="zh-CN" dirty="0"/>
              <a:t>       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40" y="7434064"/>
            <a:ext cx="13177464" cy="5832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328" y="7434064"/>
            <a:ext cx="809007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的下载与开发环境搭建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3200" y="2119692"/>
            <a:ext cx="22201200" cy="10119600"/>
          </a:xfrm>
        </p:spPr>
        <p:txBody>
          <a:bodyPr/>
          <a:lstStyle/>
          <a:p>
            <a:r>
              <a:rPr lang="en-US" altLang="zh-CN" sz="3600" dirty="0" err="1"/>
              <a:t>MyBatis</a:t>
            </a:r>
            <a:r>
              <a:rPr lang="zh-CN" altLang="en-US" sz="3600" dirty="0"/>
              <a:t>的基本构成与生命周期</a:t>
            </a:r>
            <a:r>
              <a:rPr lang="en-US" altLang="zh-CN" sz="3600" dirty="0"/>
              <a:t>: </a:t>
            </a:r>
          </a:p>
          <a:p>
            <a:r>
              <a:rPr lang="en-US" altLang="zh-CN" sz="3600" dirty="0"/>
              <a:t>  2.MyBatis</a:t>
            </a:r>
            <a:r>
              <a:rPr lang="zh-CN" altLang="en-US" sz="3600" dirty="0"/>
              <a:t>的生命周期：</a:t>
            </a:r>
            <a:endParaRPr lang="en-US" altLang="zh-CN" sz="3600" dirty="0"/>
          </a:p>
          <a:p>
            <a:r>
              <a:rPr lang="en-US" altLang="zh-CN" sz="2400" dirty="0">
                <a:solidFill>
                  <a:srgbClr val="00B0F0"/>
                </a:solidFill>
              </a:rPr>
              <a:t>     (2.1) </a:t>
            </a:r>
            <a:r>
              <a:rPr lang="en-US" altLang="zh-CN" sz="2400" dirty="0" err="1">
                <a:solidFill>
                  <a:srgbClr val="00B0F0"/>
                </a:solidFill>
              </a:rPr>
              <a:t>SqlSessionFactoryBuilder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CN" sz="2400" dirty="0"/>
              <a:t>             </a:t>
            </a:r>
            <a:r>
              <a:rPr lang="en-US" altLang="zh-CN" sz="2400" dirty="0" err="1"/>
              <a:t>SqlSessionFactoryBuilder</a:t>
            </a:r>
            <a:r>
              <a:rPr lang="zh-CN" altLang="en-US" sz="2400" dirty="0"/>
              <a:t>是利用</a:t>
            </a:r>
            <a:r>
              <a:rPr lang="en-US" altLang="zh-CN" sz="2400" dirty="0"/>
              <a:t>XML</a:t>
            </a:r>
            <a:r>
              <a:rPr lang="zh-CN" altLang="en-US" sz="2400" dirty="0"/>
              <a:t>或者</a:t>
            </a:r>
            <a:r>
              <a:rPr lang="en-US" altLang="zh-CN" sz="2400" b="1" dirty="0">
                <a:hlinkClick r:id="rId2" tooltip="Java SE知识库"/>
              </a:rPr>
              <a:t>Java</a:t>
            </a:r>
            <a:r>
              <a:rPr lang="zh-CN" altLang="en-US" sz="2400" dirty="0"/>
              <a:t>编码获得资源来构建</a:t>
            </a:r>
            <a:r>
              <a:rPr lang="en-US" altLang="zh-CN" sz="2400" dirty="0" err="1"/>
              <a:t>SqlSessionFactoryde</a:t>
            </a:r>
            <a:r>
              <a:rPr lang="en-US" altLang="zh-CN" sz="2400" dirty="0"/>
              <a:t> ,</a:t>
            </a:r>
            <a:r>
              <a:rPr lang="zh-CN" altLang="en-US" sz="2400" dirty="0"/>
              <a:t>通过它可以构建多个</a:t>
            </a:r>
            <a:r>
              <a:rPr lang="en-US" altLang="zh-CN" sz="2400" dirty="0" err="1"/>
              <a:t>SessionFactory</a:t>
            </a:r>
            <a:r>
              <a:rPr lang="zh-CN" altLang="en-US" sz="2400" dirty="0"/>
              <a:t>。它的作用就是一个构建器，一旦我们构建了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，它的作用就已经完结了，失去了存在的意义。所以它的生命周期只存在于方法的内部。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     (2.2) </a:t>
            </a:r>
            <a:r>
              <a:rPr lang="en-US" altLang="zh-CN" sz="2400" dirty="0" err="1">
                <a:solidFill>
                  <a:srgbClr val="00B0F0"/>
                </a:solidFill>
              </a:rPr>
              <a:t>SqlSessionFactory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CN" sz="2400" dirty="0"/>
              <a:t>             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的作用是创建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，而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就是一个会话，相当于</a:t>
            </a:r>
            <a:r>
              <a:rPr lang="en-US" altLang="zh-CN" sz="2400" dirty="0"/>
              <a:t>JDBC</a:t>
            </a:r>
            <a:r>
              <a:rPr lang="zh-CN" altLang="en-US" sz="2400" dirty="0"/>
              <a:t>中的</a:t>
            </a:r>
            <a:r>
              <a:rPr lang="en-US" altLang="zh-CN" sz="2400" dirty="0"/>
              <a:t>Connection</a:t>
            </a:r>
            <a:r>
              <a:rPr lang="zh-CN" altLang="en-US" sz="2400" dirty="0"/>
              <a:t>对象。每次应用程序访问</a:t>
            </a:r>
            <a:r>
              <a:rPr lang="zh-CN" altLang="en-US" sz="2400" b="1" dirty="0">
                <a:hlinkClick r:id="rId3" tooltip="MySQL知识库"/>
              </a:rPr>
              <a:t>数据库</a:t>
            </a:r>
            <a:r>
              <a:rPr lang="zh-CN" altLang="en-US" sz="2400" dirty="0"/>
              <a:t>，我们都需要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创建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，所以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应该在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应用的整个生命周期中。而如果我们多次创建同一个数据库的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，则每次创建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会打开更多的数据库连接资源，那么连接资源就很快会被耗尽。因此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的责任是唯一的，它的责任就是创建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，所以应该采用单利模式。正确的做法是使得每一个数据库只对应一个</a:t>
            </a:r>
            <a:r>
              <a:rPr lang="en-US" altLang="zh-CN" sz="2400" dirty="0" err="1"/>
              <a:t>SqlSessionFactory</a:t>
            </a:r>
            <a:r>
              <a:rPr lang="zh-CN" altLang="en-US" sz="2400" dirty="0"/>
              <a:t>，管理好数据库资源的分配，避免过多的</a:t>
            </a:r>
            <a:r>
              <a:rPr lang="en-US" altLang="zh-CN" sz="2400" dirty="0"/>
              <a:t>Connection</a:t>
            </a:r>
            <a:r>
              <a:rPr lang="zh-CN" altLang="en-US" sz="2400" dirty="0"/>
              <a:t>被消耗。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B0F0"/>
                </a:solidFill>
              </a:rPr>
              <a:t>(2.3) </a:t>
            </a:r>
            <a:r>
              <a:rPr lang="en-US" altLang="zh-CN" sz="2400" dirty="0" err="1">
                <a:solidFill>
                  <a:srgbClr val="00B0F0"/>
                </a:solidFill>
              </a:rPr>
              <a:t>SqlSession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</a:p>
          <a:p>
            <a:r>
              <a:rPr lang="en-US" altLang="zh-CN" sz="2400" dirty="0"/>
              <a:t>            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是一个会话，相当于</a:t>
            </a:r>
            <a:r>
              <a:rPr lang="en-US" altLang="zh-CN" sz="2400" dirty="0"/>
              <a:t>JDBC</a:t>
            </a:r>
            <a:r>
              <a:rPr lang="zh-CN" altLang="en-US" sz="2400" dirty="0"/>
              <a:t>的一个</a:t>
            </a:r>
            <a:r>
              <a:rPr lang="en-US" altLang="zh-CN" sz="2400" dirty="0"/>
              <a:t>Connection</a:t>
            </a:r>
            <a:r>
              <a:rPr lang="zh-CN" altLang="en-US" sz="2400" dirty="0"/>
              <a:t>对象，它的生命周期应该是在请求数据库处理事务的过程中。它是一个线程不安全的对象，在涉及 多线程的时候我们需要特别小心，操作数据库需要注意其隔离级别，数据库锁等高级特效。此外，每次创建的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都必须及时关闭它，它的长期存在会使数据库连接池的活动资源减少，对系统性能的影响太大。它存活于一个应用的请求和操作，可以执行多条</a:t>
            </a:r>
            <a:r>
              <a:rPr lang="en-US" altLang="zh-CN" sz="2400" dirty="0"/>
              <a:t>SQL</a:t>
            </a:r>
            <a:r>
              <a:rPr lang="zh-CN" altLang="en-US" sz="2400" dirty="0"/>
              <a:t>，保证事务的一致性。</a:t>
            </a:r>
          </a:p>
          <a:p>
            <a:r>
              <a:rPr lang="en-US" altLang="zh-CN" sz="2400" dirty="0"/>
              <a:t>     </a:t>
            </a:r>
            <a:r>
              <a:rPr lang="en-US" altLang="zh-CN" sz="2400" dirty="0">
                <a:solidFill>
                  <a:srgbClr val="00B0F0"/>
                </a:solidFill>
              </a:rPr>
              <a:t>(2.4) Mapper</a:t>
            </a:r>
          </a:p>
          <a:p>
            <a:r>
              <a:rPr lang="en-US" altLang="zh-CN" sz="2400" dirty="0"/>
              <a:t>              Mapper</a:t>
            </a:r>
            <a:r>
              <a:rPr lang="zh-CN" altLang="en-US" sz="2400" dirty="0"/>
              <a:t>是一个接口，而没有具体的实现类，它的作用是发送</a:t>
            </a:r>
            <a:r>
              <a:rPr lang="en-US" altLang="zh-CN" sz="2400" dirty="0"/>
              <a:t>SQL</a:t>
            </a:r>
            <a:r>
              <a:rPr lang="zh-CN" altLang="en-US" sz="2400" dirty="0"/>
              <a:t>，然后返回我们需要的结果，或者执行</a:t>
            </a:r>
            <a:r>
              <a:rPr lang="en-US" altLang="zh-CN" sz="2400" dirty="0"/>
              <a:t>SQL</a:t>
            </a:r>
            <a:r>
              <a:rPr lang="zh-CN" altLang="en-US" sz="2400" dirty="0"/>
              <a:t>从而修改数据库的数据，因此它应该在一个</a:t>
            </a:r>
            <a:r>
              <a:rPr lang="en-US" altLang="zh-CN" sz="2400" dirty="0" err="1"/>
              <a:t>SqlSession</a:t>
            </a:r>
            <a:r>
              <a:rPr lang="zh-CN" altLang="en-US" sz="2400" dirty="0"/>
              <a:t>事务方法之内，是一个方法级别的东西。</a:t>
            </a:r>
          </a:p>
          <a:p>
            <a:endParaRPr lang="en-US" altLang="zh-CN" sz="3600" dirty="0"/>
          </a:p>
          <a:p>
            <a:r>
              <a:rPr lang="en-US" altLang="zh-CN" dirty="0"/>
              <a:t>       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——mybatis-config.xml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核心配置文件构建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mybatis-config.xml</a:t>
            </a:r>
            <a:r>
              <a:rPr lang="zh-CN" altLang="en-US" dirty="0"/>
              <a:t>文件构建：</a:t>
            </a:r>
            <a:endParaRPr lang="en-US" altLang="zh-CN" dirty="0"/>
          </a:p>
          <a:p>
            <a:r>
              <a:rPr lang="zh-CN" altLang="en-US" dirty="0"/>
              <a:t>   主要包含数据库连接及数据源的相关信息、事务管理、映射器等相关配置，可以参考</a:t>
            </a:r>
            <a:r>
              <a:rPr lang="en-US" altLang="zh-CN" dirty="0" err="1"/>
              <a:t>mybatis</a:t>
            </a:r>
            <a:r>
              <a:rPr lang="zh-CN" altLang="en-US" dirty="0"/>
              <a:t>下载解压包中的</a:t>
            </a:r>
            <a:r>
              <a:rPr lang="en-US" altLang="zh-CN" dirty="0"/>
              <a:t>mybatis-3.4.1.pdf</a:t>
            </a:r>
            <a:r>
              <a:rPr lang="zh-CN" altLang="en-US" dirty="0"/>
              <a:t>文档：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52" y="4697760"/>
            <a:ext cx="5273202" cy="1008112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287344" y="7290048"/>
            <a:ext cx="1728192" cy="311352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/>
          <p:cNvCxnSpPr>
            <a:cxnSpLocks/>
          </p:cNvCxnSpPr>
          <p:nvPr/>
        </p:nvCxnSpPr>
        <p:spPr>
          <a:xfrm flipH="1">
            <a:off x="8663610" y="7971130"/>
            <a:ext cx="3096342" cy="950711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96" y="5705872"/>
            <a:ext cx="10142857" cy="754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9852" y="6127016"/>
            <a:ext cx="4981500" cy="23194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439" y="9156921"/>
            <a:ext cx="4819048" cy="40918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638" y="5705872"/>
            <a:ext cx="5230616" cy="69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构建实体类、映射器接口类及映射器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xml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文件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3200" y="2119692"/>
            <a:ext cx="22201200" cy="10119600"/>
          </a:xfrm>
        </p:spPr>
        <p:txBody>
          <a:bodyPr/>
          <a:lstStyle/>
          <a:p>
            <a:endParaRPr lang="en-US" altLang="zh-CN" sz="3600" dirty="0"/>
          </a:p>
          <a:p>
            <a:r>
              <a:rPr lang="en-US" altLang="zh-CN" dirty="0"/>
              <a:t>       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4" y="2249488"/>
            <a:ext cx="6667825" cy="6840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" y="9090248"/>
            <a:ext cx="6523809" cy="42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38" y="2119692"/>
            <a:ext cx="15625806" cy="37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89" y="5884612"/>
            <a:ext cx="8961905" cy="79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5652" y="5843501"/>
            <a:ext cx="6742840" cy="6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4214" y="12100644"/>
            <a:ext cx="6938985" cy="17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zh-CN" altLang="en-US" dirty="0" smtClean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基于注解的实现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1" y="2537520"/>
            <a:ext cx="5967495" cy="3384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87" y="2635361"/>
            <a:ext cx="17569952" cy="720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55" y="9684358"/>
            <a:ext cx="17546304" cy="40007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808" y="1097360"/>
            <a:ext cx="13393487" cy="15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72" y="5987496"/>
            <a:ext cx="5967495" cy="6271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24548"/>
            <a:ext cx="6431360" cy="11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4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配置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mybatis-config.xml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及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mapper.xml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文件的提示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200" dirty="0"/>
              <a:t>在项目中导入对应的</a:t>
            </a:r>
            <a:r>
              <a:rPr lang="en-US" altLang="zh-CN" sz="3200" dirty="0"/>
              <a:t>mybatis-3-config.dtd</a:t>
            </a:r>
            <a:r>
              <a:rPr lang="zh-CN" altLang="en-US" sz="3200" dirty="0"/>
              <a:t>、</a:t>
            </a:r>
            <a:r>
              <a:rPr lang="en-US" altLang="zh-CN" sz="3200" dirty="0"/>
              <a:t>mybatis-3-mapper.dtd</a:t>
            </a:r>
            <a:r>
              <a:rPr lang="zh-CN" altLang="en-US" sz="3200" dirty="0"/>
              <a:t>文件，并在</a:t>
            </a:r>
            <a:r>
              <a:rPr lang="en-US" altLang="zh-CN" sz="3200" dirty="0" err="1"/>
              <a:t>eclispe</a:t>
            </a:r>
            <a:r>
              <a:rPr lang="zh-CN" altLang="en-US" sz="3200" dirty="0"/>
              <a:t>中进入如下的配置</a:t>
            </a:r>
            <a:r>
              <a:rPr lang="en-US" altLang="zh-CN" sz="3200" dirty="0"/>
              <a:t>: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00" y="3617640"/>
            <a:ext cx="11158800" cy="92170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466" y="3652094"/>
            <a:ext cx="10133333" cy="91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——mybatis-confing.xml</a:t>
            </a:r>
            <a:r>
              <a:rPr kumimoji="1" lang="zh-CN" altLang="en-US" dirty="0"/>
              <a:t>配置详解</a:t>
            </a:r>
            <a:r>
              <a:rPr kumimoji="1" lang="en-US" altLang="zh-CN" dirty="0"/>
              <a:t>: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541600"/>
            <a:ext cx="23006440" cy="10119600"/>
          </a:xfrm>
        </p:spPr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配置</a:t>
            </a:r>
            <a:r>
              <a:rPr lang="en-US" altLang="zh-CN" dirty="0"/>
              <a:t>XML</a:t>
            </a:r>
            <a:r>
              <a:rPr lang="zh-CN" altLang="en-US" dirty="0"/>
              <a:t>文件的层次结构，代码清单如下：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sz="2800" b="1" dirty="0"/>
              <a:t>&lt;configuration&gt;&lt;!--</a:t>
            </a:r>
            <a:r>
              <a:rPr lang="zh-CN" altLang="en-US" sz="2800" b="1" dirty="0"/>
              <a:t>配置</a:t>
            </a:r>
            <a:r>
              <a:rPr lang="en-US" altLang="zh-CN" sz="2800" b="1" dirty="0"/>
              <a:t>--&gt;</a:t>
            </a:r>
          </a:p>
          <a:p>
            <a:r>
              <a:rPr lang="en-US" altLang="zh-CN" sz="2800" b="1" dirty="0"/>
              <a:t>   &lt;properties /&gt;&lt;!--  </a:t>
            </a:r>
            <a:r>
              <a:rPr lang="zh-CN" altLang="en-US" sz="2800" b="1" dirty="0"/>
              <a:t>配置相关属性，可以在上下午中使用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</a:t>
            </a:r>
            <a:r>
              <a:rPr lang="en-US" altLang="zh-CN" sz="2800" b="1" dirty="0" err="1"/>
              <a:t>setings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/&gt;&lt;!– </a:t>
            </a:r>
            <a:r>
              <a:rPr lang="zh-CN" altLang="en-US" sz="2800" b="1" dirty="0"/>
              <a:t>最复杂参数配置，如缓存开关、延迟加载、自动映射字段与属性等等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</a:t>
            </a:r>
            <a:r>
              <a:rPr lang="en-US" altLang="zh-CN" sz="2800" b="1" dirty="0" err="1"/>
              <a:t>typeAliases</a:t>
            </a:r>
            <a:r>
              <a:rPr lang="en-US" altLang="zh-CN" sz="2800" b="1" dirty="0"/>
              <a:t> /&gt;&lt;!—</a:t>
            </a:r>
            <a:r>
              <a:rPr lang="zh-CN" altLang="en-US" sz="2800" b="1" dirty="0"/>
              <a:t>别名配置，系统别名、自定义别名等</a:t>
            </a:r>
            <a:r>
              <a:rPr lang="en-US" altLang="zh-CN" sz="2800" b="1" dirty="0"/>
              <a:t> 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</a:t>
            </a:r>
            <a:r>
              <a:rPr lang="en-US" altLang="zh-CN" sz="2800" b="1" dirty="0" err="1"/>
              <a:t>typeHandlers</a:t>
            </a:r>
            <a:r>
              <a:rPr lang="en-US" altLang="zh-CN" sz="2800" b="1" dirty="0"/>
              <a:t> /&gt;&lt;!– </a:t>
            </a:r>
            <a:r>
              <a:rPr lang="zh-CN" altLang="en-US" sz="2800" b="1" dirty="0"/>
              <a:t>类型处理器，系统定义的处理器、自定义处理器、枚举类型处理器等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</a:t>
            </a:r>
            <a:r>
              <a:rPr lang="en-US" altLang="zh-CN" sz="2800" b="1" dirty="0" err="1"/>
              <a:t>objectFactory</a:t>
            </a:r>
            <a:r>
              <a:rPr lang="en-US" altLang="zh-CN" sz="2800" b="1" dirty="0"/>
              <a:t> /&gt;&lt;!– </a:t>
            </a:r>
            <a:r>
              <a:rPr lang="zh-CN" altLang="en-US" sz="2800" b="1" dirty="0"/>
              <a:t>对象工厂，在构建一个返回结果的时候都会使用对象工厂来构建</a:t>
            </a:r>
            <a:r>
              <a:rPr lang="en-US" altLang="zh-CN" sz="2800" b="1" dirty="0"/>
              <a:t>POJO</a:t>
            </a:r>
            <a:r>
              <a:rPr lang="zh-CN" altLang="en-US" sz="2800" b="1" dirty="0"/>
              <a:t>，通常很少修改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&lt;plugins /&gt;&lt;!– </a:t>
            </a:r>
            <a:r>
              <a:rPr lang="zh-CN" altLang="en-US" sz="2800" b="1" dirty="0"/>
              <a:t>插件配置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&lt;environments&gt;&lt;!--  </a:t>
            </a:r>
            <a:r>
              <a:rPr lang="zh-CN" altLang="en-US" sz="2800" b="1" dirty="0"/>
              <a:t>配置环境，可以注册多个数据源，每个数据源分为两大部分，包括数据源配置与数据库事务配置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    &lt;environment&gt;&lt;!--  </a:t>
            </a:r>
            <a:r>
              <a:rPr lang="zh-CN" altLang="en-US" sz="2800" b="1" dirty="0"/>
              <a:t>配置一个具体的数据源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           &lt;</a:t>
            </a:r>
            <a:r>
              <a:rPr lang="en-US" altLang="zh-CN" sz="2800" b="1" dirty="0" err="1"/>
              <a:t>transactionManager</a:t>
            </a:r>
            <a:r>
              <a:rPr lang="en-US" altLang="zh-CN" sz="2800" b="1" dirty="0"/>
              <a:t> /&gt;&lt;!--  </a:t>
            </a:r>
            <a:r>
              <a:rPr lang="zh-CN" altLang="en-US" sz="2800" b="1" dirty="0"/>
              <a:t>数据库事务配置，可以配置：</a:t>
            </a:r>
            <a:r>
              <a:rPr lang="en-US" altLang="zh-CN" sz="2800" b="1" dirty="0"/>
              <a:t>JDBC,MANAGED</a:t>
            </a:r>
            <a:r>
              <a:rPr lang="zh-CN" altLang="en-US" sz="2800" b="1" dirty="0"/>
              <a:t>（采用容器方式，在</a:t>
            </a:r>
            <a:r>
              <a:rPr lang="en-US" altLang="zh-CN" sz="2800" b="1" dirty="0"/>
              <a:t>JNDI</a:t>
            </a:r>
            <a:r>
              <a:rPr lang="zh-CN" altLang="en-US" sz="2800" b="1" dirty="0"/>
              <a:t>中使用常见）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自定义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            &lt;</a:t>
            </a:r>
            <a:r>
              <a:rPr lang="en-US" altLang="zh-CN" sz="2800" b="1" dirty="0" err="1"/>
              <a:t>dataSource</a:t>
            </a:r>
            <a:r>
              <a:rPr lang="en-US" altLang="zh-CN" sz="2800" b="1" dirty="0"/>
              <a:t> /&gt;&lt;!—</a:t>
            </a:r>
            <a:r>
              <a:rPr lang="zh-CN" altLang="en-US" sz="2800" b="1" dirty="0"/>
              <a:t>配置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数据源，</a:t>
            </a:r>
            <a:r>
              <a:rPr lang="en-US" altLang="zh-CN" sz="2800" b="1" dirty="0" err="1"/>
              <a:t>mybatis</a:t>
            </a:r>
            <a:r>
              <a:rPr lang="zh-CN" altLang="en-US" sz="2800" b="1" dirty="0"/>
              <a:t>提供三种数据源的实现：</a:t>
            </a:r>
            <a:r>
              <a:rPr lang="en-US" altLang="zh-CN" sz="2800" b="1" dirty="0"/>
              <a:t>POOLED,UNPOOLED,JNDI </a:t>
            </a:r>
            <a:r>
              <a:rPr lang="en-US" altLang="zh-CN" sz="2800" b="1" dirty="0">
                <a:sym typeface="Wingdings" panose="05000000000000000000" pitchFamily="2" charset="2"/>
              </a:rPr>
              <a:t>--&gt;</a:t>
            </a:r>
            <a:endParaRPr lang="en-US" altLang="zh-CN" sz="2800" b="1" dirty="0"/>
          </a:p>
          <a:p>
            <a:r>
              <a:rPr lang="en-US" altLang="zh-CN" sz="2800" b="1" dirty="0"/>
              <a:t>        &lt;/environment&gt;</a:t>
            </a:r>
          </a:p>
          <a:p>
            <a:r>
              <a:rPr lang="en-US" altLang="zh-CN" sz="2800" b="1" dirty="0"/>
              <a:t>&lt;/environments&gt;</a:t>
            </a:r>
          </a:p>
          <a:p>
            <a:r>
              <a:rPr lang="en-US" altLang="zh-CN" sz="2800" b="1" dirty="0"/>
              <a:t>&lt;/configuration&gt;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8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——mybatis-confing.xml</a:t>
            </a:r>
            <a:r>
              <a:rPr kumimoji="1" lang="zh-CN" altLang="en-US" dirty="0"/>
              <a:t>配置详解</a:t>
            </a:r>
            <a:r>
              <a:rPr kumimoji="1" lang="en-US" altLang="zh-CN" dirty="0"/>
              <a:t>:</a:t>
            </a:r>
            <a:r>
              <a:rPr kumimoji="1" lang="en-US" altLang="zh-CN" dirty="0">
                <a:solidFill>
                  <a:srgbClr val="FF0000"/>
                </a:solidFill>
              </a:rPr>
              <a:t>properties</a:t>
            </a:r>
            <a:r>
              <a:rPr kumimoji="1" lang="zh-CN" altLang="en-US" dirty="0">
                <a:solidFill>
                  <a:srgbClr val="FF0000"/>
                </a:solidFill>
              </a:rPr>
              <a:t>元素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541600"/>
            <a:ext cx="22610512" cy="10725112"/>
          </a:xfrm>
        </p:spPr>
        <p:txBody>
          <a:bodyPr/>
          <a:lstStyle/>
          <a:p>
            <a:r>
              <a:rPr lang="en-US" altLang="zh-CN" sz="2400" dirty="0"/>
              <a:t>properties</a:t>
            </a:r>
            <a:r>
              <a:rPr lang="zh-CN" altLang="en-US" sz="2400" dirty="0"/>
              <a:t>是一个配置属性的元素，在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中提供</a:t>
            </a:r>
            <a:r>
              <a:rPr lang="en-US" altLang="zh-CN" sz="2400" dirty="0"/>
              <a:t>3</a:t>
            </a:r>
            <a:r>
              <a:rPr lang="zh-CN" altLang="en-US" sz="2400" dirty="0"/>
              <a:t>中配置方式：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B050"/>
                </a:solidFill>
              </a:rPr>
              <a:t>1.property</a:t>
            </a:r>
            <a:r>
              <a:rPr lang="zh-CN" altLang="en-US" sz="2400" dirty="0">
                <a:solidFill>
                  <a:srgbClr val="00B050"/>
                </a:solidFill>
              </a:rPr>
              <a:t>子元素</a:t>
            </a:r>
            <a:r>
              <a:rPr lang="en-US" altLang="zh-CN" sz="2400" dirty="0">
                <a:solidFill>
                  <a:srgbClr val="00B050"/>
                </a:solidFill>
              </a:rPr>
              <a:t>:                                                                                                         </a:t>
            </a:r>
            <a:r>
              <a:rPr lang="zh-CN" altLang="en-US" sz="2400" dirty="0">
                <a:solidFill>
                  <a:srgbClr val="C00000"/>
                </a:solidFill>
              </a:rPr>
              <a:t>这样我们就可以在上下文中使用已经配置好的属性值了。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&lt;properties&gt;                                                                                                                  &lt;</a:t>
            </a:r>
            <a:r>
              <a:rPr lang="en-US" altLang="zh-CN" sz="2400" dirty="0" err="1"/>
              <a:t>dataSource</a:t>
            </a:r>
            <a:r>
              <a:rPr lang="en-US" altLang="zh-CN" sz="2400" dirty="0"/>
              <a:t> type=“POOLED” &gt;                                                                                     </a:t>
            </a:r>
          </a:p>
          <a:p>
            <a:r>
              <a:rPr lang="en-US" altLang="zh-CN" sz="2400" dirty="0"/>
              <a:t>    &lt;property name=“driver” value=“</a:t>
            </a:r>
            <a:r>
              <a:rPr lang="en-US" altLang="zh-CN" sz="2400" dirty="0" err="1"/>
              <a:t>com.mysql.jdbc.Driver</a:t>
            </a:r>
            <a:r>
              <a:rPr lang="en-US" altLang="zh-CN" sz="2400" dirty="0"/>
              <a:t>”/&gt;                                 &lt;property  name=“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” value=“${</a:t>
            </a:r>
            <a:r>
              <a:rPr lang="en-US" altLang="zh-CN" sz="2400" dirty="0" err="1"/>
              <a:t>url</a:t>
            </a:r>
            <a:r>
              <a:rPr lang="en-US" altLang="zh-CN" sz="2400" dirty="0"/>
              <a:t>}” /&gt;</a:t>
            </a:r>
          </a:p>
          <a:p>
            <a:r>
              <a:rPr lang="en-US" altLang="zh-CN" sz="2400" dirty="0"/>
              <a:t>   &lt;property  name=“</a:t>
            </a:r>
            <a:r>
              <a:rPr lang="en-US" altLang="zh-CN" sz="2400" dirty="0" err="1"/>
              <a:t>url”value</a:t>
            </a:r>
            <a:r>
              <a:rPr lang="en-US" altLang="zh-CN" sz="2400" dirty="0"/>
              <a:t>=“</a:t>
            </a:r>
            <a:r>
              <a:rPr lang="en-US" altLang="zh-CN" sz="2400" dirty="0" err="1"/>
              <a:t>jdbc:mysql</a:t>
            </a:r>
            <a:r>
              <a:rPr lang="en-US" altLang="zh-CN" sz="2400" dirty="0"/>
              <a:t>://localhost:3306/</a:t>
            </a:r>
            <a:r>
              <a:rPr lang="en-US" altLang="zh-CN" sz="2400" dirty="0" err="1"/>
              <a:t>mybatis</a:t>
            </a:r>
            <a:r>
              <a:rPr lang="en-US" altLang="zh-CN" sz="2400" dirty="0"/>
              <a:t>”/&gt;                 &lt;property  name=“username” value=“${username}” /&gt;</a:t>
            </a:r>
          </a:p>
          <a:p>
            <a:r>
              <a:rPr lang="en-US" altLang="zh-CN" sz="2400" dirty="0"/>
              <a:t>  &lt;property  name=“username” value=“root” /&gt;                                                        &lt;property  name=“password” value=“${password}” /&gt;</a:t>
            </a:r>
          </a:p>
          <a:p>
            <a:r>
              <a:rPr lang="en-US" altLang="zh-CN" sz="2400" dirty="0"/>
              <a:t> &lt;property  name=“password” value=“root” /&gt;                                                     &lt;/</a:t>
            </a:r>
            <a:r>
              <a:rPr lang="en-US" altLang="zh-CN" sz="2400" dirty="0" err="1"/>
              <a:t>dataSource</a:t>
            </a:r>
            <a:r>
              <a:rPr lang="en-US" altLang="zh-CN" sz="2400" dirty="0"/>
              <a:t>&gt;</a:t>
            </a:r>
          </a:p>
          <a:p>
            <a:r>
              <a:rPr lang="en-US" altLang="zh-CN" sz="2400" dirty="0"/>
              <a:t>&lt;/properties&gt;</a:t>
            </a:r>
          </a:p>
          <a:p>
            <a:r>
              <a:rPr lang="en-US" altLang="zh-CN" sz="2400" dirty="0">
                <a:solidFill>
                  <a:srgbClr val="00B050"/>
                </a:solidFill>
              </a:rPr>
              <a:t>2.properties</a:t>
            </a:r>
            <a:r>
              <a:rPr lang="zh-CN" altLang="en-US" sz="2400" dirty="0">
                <a:solidFill>
                  <a:srgbClr val="00B050"/>
                </a:solidFill>
              </a:rPr>
              <a:t>配置文件：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en-US" altLang="zh-CN" sz="2400" dirty="0">
                <a:solidFill>
                  <a:srgbClr val="00B050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更多的时候我们系统使用</a:t>
            </a:r>
            <a:r>
              <a:rPr lang="en-US" altLang="zh-CN" sz="2400" dirty="0">
                <a:solidFill>
                  <a:schemeClr val="bg1"/>
                </a:solidFill>
              </a:rPr>
              <a:t>properties</a:t>
            </a:r>
            <a:r>
              <a:rPr lang="zh-CN" altLang="en-US" sz="2400" dirty="0">
                <a:solidFill>
                  <a:schemeClr val="bg1"/>
                </a:solidFill>
              </a:rPr>
              <a:t>配置文件来配置属性值，以方便我们在多个配置文件中重复使用它们，也方便日后的维护与随时修改。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#</a:t>
            </a:r>
            <a:r>
              <a:rPr lang="zh-CN" altLang="en-US" sz="2400" dirty="0">
                <a:solidFill>
                  <a:schemeClr val="bg1"/>
                </a:solidFill>
              </a:rPr>
              <a:t>数据库配置文件</a:t>
            </a:r>
            <a:r>
              <a:rPr lang="en-US" altLang="zh-CN" sz="2400" dirty="0" err="1">
                <a:solidFill>
                  <a:schemeClr val="bg1"/>
                </a:solidFill>
              </a:rPr>
              <a:t>jdbc.properties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driver=</a:t>
            </a:r>
            <a:r>
              <a:rPr lang="en-US" altLang="zh-CN" sz="2400" dirty="0" err="1">
                <a:solidFill>
                  <a:schemeClr val="bg1"/>
                </a:solidFill>
              </a:rPr>
              <a:t>com.mysql.jdbc.Driver</a:t>
            </a:r>
            <a:r>
              <a:rPr lang="en-US" altLang="zh-CN" sz="2400" dirty="0">
                <a:solidFill>
                  <a:schemeClr val="bg1"/>
                </a:solidFill>
              </a:rPr>
              <a:t>                        </a:t>
            </a:r>
            <a:r>
              <a:rPr lang="en-US" altLang="zh-CN" sz="2400" dirty="0" err="1">
                <a:solidFill>
                  <a:schemeClr val="bg1"/>
                </a:solidFill>
              </a:rPr>
              <a:t>url</a:t>
            </a:r>
            <a:r>
              <a:rPr lang="en-US" altLang="zh-CN" sz="2400" dirty="0">
                <a:solidFill>
                  <a:schemeClr val="bg1"/>
                </a:solidFill>
              </a:rPr>
              <a:t>=</a:t>
            </a:r>
            <a:r>
              <a:rPr lang="en-US" altLang="zh-CN" sz="2400" dirty="0" err="1">
                <a:solidFill>
                  <a:schemeClr val="bg1"/>
                </a:solidFill>
              </a:rPr>
              <a:t>jdbc:mysql</a:t>
            </a:r>
            <a:r>
              <a:rPr lang="en-US" altLang="zh-CN" sz="2400" dirty="0">
                <a:solidFill>
                  <a:schemeClr val="bg1"/>
                </a:solidFill>
              </a:rPr>
              <a:t>://localhost:3306/</a:t>
            </a:r>
            <a:r>
              <a:rPr lang="en-US" altLang="zh-CN" sz="2400" dirty="0" err="1">
                <a:solidFill>
                  <a:schemeClr val="bg1"/>
                </a:solidFill>
              </a:rPr>
              <a:t>mybatis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username=root                                               password=root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我们把</a:t>
            </a:r>
            <a:r>
              <a:rPr lang="en-US" altLang="zh-CN" sz="2400" dirty="0">
                <a:solidFill>
                  <a:srgbClr val="FF0000"/>
                </a:solidFill>
              </a:rPr>
              <a:t>properties</a:t>
            </a:r>
            <a:r>
              <a:rPr lang="zh-CN" altLang="en-US" sz="2400" dirty="0">
                <a:solidFill>
                  <a:srgbClr val="FF0000"/>
                </a:solidFill>
              </a:rPr>
              <a:t>文件放在资源包下，只要这样引入这个配置文件就可以了</a:t>
            </a:r>
            <a:r>
              <a:rPr lang="en-US" altLang="zh-CN" sz="2400" dirty="0">
                <a:solidFill>
                  <a:srgbClr val="FF0000"/>
                </a:solidFill>
              </a:rPr>
              <a:t>:&lt;properties  resource=“</a:t>
            </a:r>
            <a:r>
              <a:rPr lang="en-US" altLang="zh-CN" sz="2400" dirty="0" err="1">
                <a:solidFill>
                  <a:srgbClr val="FF0000"/>
                </a:solidFill>
              </a:rPr>
              <a:t>jdbc.properties</a:t>
            </a:r>
            <a:r>
              <a:rPr lang="en-US" altLang="zh-CN" sz="2400" dirty="0">
                <a:solidFill>
                  <a:srgbClr val="FF0000"/>
                </a:solidFill>
              </a:rPr>
              <a:t>” /&gt;</a:t>
            </a:r>
          </a:p>
          <a:p>
            <a:r>
              <a:rPr lang="en-US" altLang="zh-CN" sz="2400" dirty="0">
                <a:solidFill>
                  <a:srgbClr val="00B050"/>
                </a:solidFill>
              </a:rPr>
              <a:t>3.</a:t>
            </a:r>
            <a:r>
              <a:rPr lang="zh-CN" altLang="en-US" sz="2400" dirty="0">
                <a:solidFill>
                  <a:srgbClr val="00B050"/>
                </a:solidFill>
              </a:rPr>
              <a:t>在程序中传递参数：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en-US" altLang="zh-CN" sz="2400" dirty="0">
                <a:solidFill>
                  <a:srgbClr val="00B050"/>
                </a:solidFill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</a:rPr>
              <a:t>InputStream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cfgStream</a:t>
            </a:r>
            <a:r>
              <a:rPr lang="en-US" altLang="zh-CN" sz="2400" dirty="0">
                <a:solidFill>
                  <a:schemeClr val="bg1"/>
                </a:solidFill>
              </a:rPr>
              <a:t>= </a:t>
            </a:r>
            <a:r>
              <a:rPr lang="en-US" altLang="zh-CN" sz="2400" dirty="0" err="1">
                <a:solidFill>
                  <a:schemeClr val="bg1"/>
                </a:solidFill>
              </a:rPr>
              <a:t>Resources.getResourceAsStream</a:t>
            </a:r>
            <a:r>
              <a:rPr lang="en-US" altLang="zh-CN" sz="2400" dirty="0">
                <a:solidFill>
                  <a:schemeClr val="bg1"/>
                </a:solidFill>
              </a:rPr>
              <a:t>(“mybatis-config.xml”);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Reader </a:t>
            </a:r>
            <a:r>
              <a:rPr lang="en-US" altLang="zh-CN" sz="2400" dirty="0" err="1">
                <a:solidFill>
                  <a:schemeClr val="bg1"/>
                </a:solidFill>
              </a:rPr>
              <a:t>cfgReader</a:t>
            </a:r>
            <a:r>
              <a:rPr lang="en-US" altLang="zh-CN" sz="2400" dirty="0">
                <a:solidFill>
                  <a:schemeClr val="bg1"/>
                </a:solidFill>
              </a:rPr>
              <a:t>=new </a:t>
            </a:r>
            <a:r>
              <a:rPr lang="en-US" altLang="zh-CN" sz="2400" dirty="0" err="1">
                <a:solidFill>
                  <a:schemeClr val="bg1"/>
                </a:solidFill>
              </a:rPr>
              <a:t>InputStreamReader</a:t>
            </a:r>
            <a:r>
              <a:rPr lang="en-US" altLang="zh-CN" sz="2400" dirty="0">
                <a:solidFill>
                  <a:schemeClr val="bg1"/>
                </a:solidFill>
              </a:rPr>
              <a:t>( </a:t>
            </a:r>
            <a:r>
              <a:rPr lang="en-US" altLang="zh-CN" sz="2400" dirty="0" err="1">
                <a:solidFill>
                  <a:schemeClr val="bg1"/>
                </a:solidFill>
              </a:rPr>
              <a:t>cfgStream</a:t>
            </a:r>
            <a:r>
              <a:rPr lang="en-US" altLang="zh-CN" sz="2400" dirty="0">
                <a:solidFill>
                  <a:schemeClr val="bg1"/>
                </a:solidFill>
              </a:rPr>
              <a:t>);                                   </a:t>
            </a:r>
            <a:r>
              <a:rPr lang="en-US" altLang="zh-CN" sz="2400" dirty="0" err="1">
                <a:solidFill>
                  <a:schemeClr val="bg1"/>
                </a:solidFill>
              </a:rPr>
              <a:t>Preperties</a:t>
            </a:r>
            <a:r>
              <a:rPr lang="en-US" altLang="zh-CN" sz="2400" dirty="0">
                <a:solidFill>
                  <a:schemeClr val="bg1"/>
                </a:solidFill>
              </a:rPr>
              <a:t> properties=new Properties();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   </a:t>
            </a:r>
            <a:r>
              <a:rPr lang="en-US" altLang="zh-CN" sz="2400" dirty="0" err="1">
                <a:solidFill>
                  <a:schemeClr val="bg1"/>
                </a:solidFill>
              </a:rPr>
              <a:t>properties.load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Resources.getReasourceAsStream</a:t>
            </a:r>
            <a:r>
              <a:rPr lang="en-US" altLang="zh-CN" sz="2400" dirty="0">
                <a:solidFill>
                  <a:schemeClr val="bg1"/>
                </a:solidFill>
              </a:rPr>
              <a:t>(“</a:t>
            </a:r>
            <a:r>
              <a:rPr lang="en-US" altLang="zh-CN" sz="2400" dirty="0" err="1">
                <a:solidFill>
                  <a:schemeClr val="bg1"/>
                </a:solidFill>
              </a:rPr>
              <a:t>jdbc.propertied</a:t>
            </a:r>
            <a:r>
              <a:rPr lang="en-US" altLang="zh-CN" sz="2400" dirty="0">
                <a:solidFill>
                  <a:schemeClr val="bg1"/>
                </a:solidFill>
              </a:rPr>
              <a:t>”));  </a:t>
            </a:r>
            <a:r>
              <a:rPr lang="en-US" altLang="zh-CN" sz="2400" dirty="0" err="1">
                <a:solidFill>
                  <a:schemeClr val="bg1"/>
                </a:solidFill>
              </a:rPr>
              <a:t>properties.setProperty</a:t>
            </a:r>
            <a:r>
              <a:rPr lang="en-US" altLang="zh-CN" sz="2400" dirty="0">
                <a:solidFill>
                  <a:schemeClr val="bg1"/>
                </a:solidFill>
              </a:rPr>
              <a:t>(“</a:t>
            </a:r>
            <a:r>
              <a:rPr lang="en-US" altLang="zh-CN" sz="2400" dirty="0" err="1">
                <a:solidFill>
                  <a:schemeClr val="bg1"/>
                </a:solidFill>
              </a:rPr>
              <a:t>username”decode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properties.getProperty</a:t>
            </a:r>
            <a:r>
              <a:rPr lang="en-US" altLang="zh-CN" sz="2400" dirty="0">
                <a:solidFill>
                  <a:schemeClr val="bg1"/>
                </a:solidFill>
              </a:rPr>
              <a:t>(“username”));………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</a:rPr>
              <a:t>SqlSessionFactory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sqlSessionFactory</a:t>
            </a:r>
            <a:r>
              <a:rPr lang="en-US" altLang="zh-CN" sz="2400" dirty="0">
                <a:solidFill>
                  <a:schemeClr val="bg1"/>
                </a:solidFill>
              </a:rPr>
              <a:t>= </a:t>
            </a:r>
            <a:r>
              <a:rPr lang="en-US" altLang="zh-CN" sz="2400" dirty="0" err="1">
                <a:solidFill>
                  <a:schemeClr val="bg1"/>
                </a:solidFill>
              </a:rPr>
              <a:t>SqlSessionFactoryBuilder</a:t>
            </a:r>
            <a:r>
              <a:rPr lang="en-US" altLang="zh-CN" sz="2400" dirty="0">
                <a:solidFill>
                  <a:schemeClr val="bg1"/>
                </a:solidFill>
              </a:rPr>
              <a:t>().build(</a:t>
            </a:r>
            <a:r>
              <a:rPr lang="en-US" altLang="zh-CN" sz="2400" dirty="0" err="1">
                <a:solidFill>
                  <a:schemeClr val="bg1"/>
                </a:solidFill>
              </a:rPr>
              <a:t>cfgReader,properties</a:t>
            </a:r>
            <a:r>
              <a:rPr lang="en-US" altLang="zh-CN" sz="2400" dirty="0">
                <a:solidFill>
                  <a:schemeClr val="bg1"/>
                </a:solidFill>
              </a:rPr>
              <a:t>);</a:t>
            </a:r>
          </a:p>
          <a:p>
            <a:r>
              <a:rPr lang="zh-CN" altLang="en-US" sz="2400" dirty="0">
                <a:solidFill>
                  <a:srgbClr val="7030A0"/>
                </a:solidFill>
              </a:rPr>
              <a:t>注意：加载文件的优先级：</a:t>
            </a:r>
            <a:r>
              <a:rPr lang="en-US" altLang="zh-CN" sz="2400" dirty="0">
                <a:solidFill>
                  <a:srgbClr val="7030A0"/>
                </a:solidFill>
              </a:rPr>
              <a:t>properties</a:t>
            </a:r>
            <a:r>
              <a:rPr lang="zh-CN" altLang="en-US" sz="2400" dirty="0">
                <a:solidFill>
                  <a:srgbClr val="7030A0"/>
                </a:solidFill>
              </a:rPr>
              <a:t>首先加载，其次是</a:t>
            </a:r>
            <a:r>
              <a:rPr lang="en-US" altLang="zh-CN" sz="2400" dirty="0">
                <a:solidFill>
                  <a:srgbClr val="7030A0"/>
                </a:solidFill>
              </a:rPr>
              <a:t>properties</a:t>
            </a:r>
            <a:r>
              <a:rPr lang="zh-CN" altLang="en-US" sz="2400" dirty="0">
                <a:solidFill>
                  <a:srgbClr val="7030A0"/>
                </a:solidFill>
              </a:rPr>
              <a:t>标签中的</a:t>
            </a:r>
            <a:r>
              <a:rPr lang="en-US" altLang="zh-CN" sz="2400" dirty="0">
                <a:solidFill>
                  <a:srgbClr val="7030A0"/>
                </a:solidFill>
              </a:rPr>
              <a:t>resource</a:t>
            </a:r>
            <a:r>
              <a:rPr lang="zh-CN" altLang="en-US" sz="2400" dirty="0">
                <a:solidFill>
                  <a:srgbClr val="7030A0"/>
                </a:solidFill>
              </a:rPr>
              <a:t>属性值对应文件的加载</a:t>
            </a:r>
            <a:r>
              <a:rPr lang="en-US" altLang="zh-CN" sz="2400" dirty="0">
                <a:solidFill>
                  <a:srgbClr val="7030A0"/>
                </a:solidFill>
              </a:rPr>
              <a:t>,</a:t>
            </a:r>
            <a:r>
              <a:rPr lang="zh-CN" altLang="en-US" sz="2400" dirty="0">
                <a:solidFill>
                  <a:srgbClr val="7030A0"/>
                </a:solidFill>
              </a:rPr>
              <a:t>后面会覆盖前面的，首选通过</a:t>
            </a:r>
            <a:r>
              <a:rPr lang="en-US" altLang="zh-CN" sz="2400" dirty="0">
                <a:solidFill>
                  <a:srgbClr val="7030A0"/>
                </a:solidFill>
              </a:rPr>
              <a:t>properties</a:t>
            </a:r>
            <a:r>
              <a:rPr lang="zh-CN" altLang="en-US" sz="2400" dirty="0">
                <a:solidFill>
                  <a:srgbClr val="7030A0"/>
                </a:solidFill>
              </a:rPr>
              <a:t>文件配置方式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837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——mybatis-confing.xml</a:t>
            </a:r>
            <a:r>
              <a:rPr kumimoji="1" lang="zh-CN" altLang="en-US" dirty="0"/>
              <a:t>配置详解</a:t>
            </a:r>
            <a:r>
              <a:rPr kumimoji="1" lang="en-US" altLang="zh-CN" dirty="0"/>
              <a:t>:</a:t>
            </a:r>
            <a:r>
              <a:rPr kumimoji="1" lang="en-US" altLang="zh-CN" dirty="0" err="1">
                <a:solidFill>
                  <a:srgbClr val="FF0000"/>
                </a:solidFill>
              </a:rPr>
              <a:t>typeAliases</a:t>
            </a:r>
            <a:r>
              <a:rPr kumimoji="1" lang="zh-CN" altLang="en-US" dirty="0">
                <a:solidFill>
                  <a:srgbClr val="FF0000"/>
                </a:solidFill>
              </a:rPr>
              <a:t>别名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745432"/>
            <a:ext cx="23474608" cy="11970568"/>
          </a:xfrm>
        </p:spPr>
        <p:txBody>
          <a:bodyPr/>
          <a:lstStyle/>
          <a:p>
            <a:r>
              <a:rPr lang="zh-CN" altLang="en-US" sz="2400" dirty="0"/>
              <a:t>别名</a:t>
            </a:r>
            <a:r>
              <a:rPr lang="en-US" altLang="zh-CN" sz="2400" dirty="0"/>
              <a:t>(</a:t>
            </a:r>
            <a:r>
              <a:rPr lang="en-US" altLang="zh-CN" sz="2400" dirty="0" err="1"/>
              <a:t>typeAliases</a:t>
            </a:r>
            <a:r>
              <a:rPr lang="en-US" altLang="zh-CN" sz="2400" dirty="0"/>
              <a:t>)</a:t>
            </a:r>
            <a:r>
              <a:rPr lang="zh-CN" altLang="en-US" sz="2400" dirty="0"/>
              <a:t>是一个指代的名称，因为我们遇到的类全限定名过长，所以我们希望用一个简短的名称去替代它，而这个名称可以在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上下文中使用，别名</a:t>
            </a:r>
            <a:endParaRPr lang="en-US" altLang="zh-CN" sz="2400" dirty="0"/>
          </a:p>
          <a:p>
            <a:r>
              <a:rPr lang="zh-CN" altLang="en-US" sz="2400" dirty="0"/>
              <a:t>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里面分为系统定义别名和自定义别名两类，在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中别名是不区分大小写的，一个</a:t>
            </a:r>
            <a:r>
              <a:rPr lang="en-US" altLang="zh-CN" sz="2400" dirty="0" err="1"/>
              <a:t>typeAliases</a:t>
            </a:r>
            <a:r>
              <a:rPr lang="zh-CN" altLang="en-US" sz="2400" dirty="0"/>
              <a:t>的实例是在解析配置文件时生成的，然后长期保存在</a:t>
            </a:r>
            <a:endParaRPr lang="en-US" altLang="zh-CN" sz="2400" dirty="0"/>
          </a:p>
          <a:p>
            <a:r>
              <a:rPr lang="en-US" altLang="zh-CN" sz="2400" dirty="0"/>
              <a:t>Configuration</a:t>
            </a:r>
            <a:r>
              <a:rPr lang="zh-CN" altLang="en-US" sz="2400" dirty="0"/>
              <a:t>对象中。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2EAA46"/>
                </a:solidFill>
              </a:rPr>
              <a:t>系统定义别名：</a:t>
            </a:r>
            <a:endParaRPr lang="en-US" altLang="zh-CN" sz="2400" dirty="0">
              <a:solidFill>
                <a:srgbClr val="2EAA46"/>
              </a:solidFill>
            </a:endParaRPr>
          </a:p>
          <a:p>
            <a:r>
              <a:rPr lang="en-US" altLang="zh-CN" sz="2400" dirty="0"/>
              <a:t>   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系统定义了一些经常使用的类型别名，例如数值、字符串、日期和集合等，我们可以在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中直接使用，其源码在</a:t>
            </a:r>
            <a:r>
              <a:rPr lang="en-US" altLang="zh-CN" sz="2400" dirty="0" err="1"/>
              <a:t>org.apache.ibatis.type.TypeAliasRegistry</a:t>
            </a:r>
            <a:endParaRPr lang="en-US" altLang="zh-CN" sz="2400" dirty="0"/>
          </a:p>
          <a:p>
            <a:r>
              <a:rPr lang="zh-CN" altLang="en-US" sz="2400" dirty="0"/>
              <a:t>可以看出其自定义注册的信息</a:t>
            </a:r>
            <a:r>
              <a:rPr lang="en-US" altLang="zh-CN" sz="2400" dirty="0"/>
              <a:t>.</a:t>
            </a:r>
          </a:p>
          <a:p>
            <a:r>
              <a:rPr lang="en-US" altLang="zh-CN" sz="2400" dirty="0"/>
              <a:t>     public </a:t>
            </a:r>
            <a:r>
              <a:rPr lang="en-US" altLang="zh-CN" sz="2400" dirty="0" err="1"/>
              <a:t>TypeAliasRegistry</a:t>
            </a:r>
            <a:r>
              <a:rPr lang="en-US" altLang="zh-CN" sz="2400" dirty="0"/>
              <a:t>(){</a:t>
            </a:r>
          </a:p>
          <a:p>
            <a:r>
              <a:rPr lang="en-US" altLang="zh-CN" sz="2400" dirty="0"/>
              <a:t>                    </a:t>
            </a:r>
            <a:r>
              <a:rPr lang="en-US" altLang="zh-CN" sz="2400" dirty="0" err="1"/>
              <a:t>registerAlias</a:t>
            </a:r>
            <a:r>
              <a:rPr lang="en-US" altLang="zh-CN" sz="2400" dirty="0"/>
              <a:t>(“string”,</a:t>
            </a:r>
            <a:r>
              <a:rPr lang="en-US" altLang="zh-CN" sz="2400" dirty="0" err="1"/>
              <a:t>String.class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                    </a:t>
            </a:r>
            <a:r>
              <a:rPr lang="en-US" altLang="zh-CN" sz="2400" dirty="0" err="1"/>
              <a:t>registerAlias</a:t>
            </a:r>
            <a:r>
              <a:rPr lang="en-US" altLang="zh-CN" sz="2400" dirty="0"/>
              <a:t>(“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” </a:t>
            </a:r>
            <a:r>
              <a:rPr lang="en-US" altLang="zh-CN" sz="2400" dirty="0" err="1"/>
              <a:t>Integer.class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                     </a:t>
            </a:r>
            <a:r>
              <a:rPr lang="en-US" altLang="zh-CN" sz="2400" dirty="0" err="1"/>
              <a:t>registerAlias</a:t>
            </a:r>
            <a:r>
              <a:rPr lang="en-US" altLang="zh-CN" sz="2400" dirty="0"/>
              <a:t>(“integer” </a:t>
            </a:r>
            <a:r>
              <a:rPr lang="en-US" altLang="zh-CN" sz="2400" dirty="0" err="1"/>
              <a:t>Integer.class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                    </a:t>
            </a:r>
            <a:r>
              <a:rPr lang="en-US" altLang="zh-CN" sz="2400" dirty="0" err="1"/>
              <a:t>registerAlias</a:t>
            </a:r>
            <a:r>
              <a:rPr lang="en-US" altLang="zh-CN" sz="2400" dirty="0"/>
              <a:t>(“_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”,</a:t>
            </a:r>
            <a:r>
              <a:rPr lang="en-US" altLang="zh-CN" sz="2400" dirty="0" err="1"/>
              <a:t>int.class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                   </a:t>
            </a:r>
            <a:r>
              <a:rPr lang="en-US" altLang="zh-CN" sz="2400" dirty="0" err="1"/>
              <a:t>registerAlias</a:t>
            </a:r>
            <a:r>
              <a:rPr lang="en-US" altLang="zh-CN" sz="2400" dirty="0"/>
              <a:t>(“_integer”,</a:t>
            </a:r>
            <a:r>
              <a:rPr lang="en-US" altLang="zh-CN" sz="2400" dirty="0" err="1"/>
              <a:t>int.class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                   ………….</a:t>
            </a:r>
          </a:p>
          <a:p>
            <a:r>
              <a:rPr lang="en-US" altLang="zh-CN" sz="2400" dirty="0"/>
              <a:t>        }</a:t>
            </a:r>
          </a:p>
          <a:p>
            <a:r>
              <a:rPr lang="zh-CN" altLang="en-US" sz="2400" dirty="0">
                <a:solidFill>
                  <a:srgbClr val="35B558"/>
                </a:solidFill>
              </a:rPr>
              <a:t>自定义别名：</a:t>
            </a:r>
            <a:endParaRPr lang="en-US" altLang="zh-CN" sz="2400" dirty="0">
              <a:solidFill>
                <a:srgbClr val="35B558"/>
              </a:solidFill>
            </a:endParaRPr>
          </a:p>
          <a:p>
            <a:r>
              <a:rPr lang="en-US" altLang="zh-CN" sz="2400" dirty="0"/>
              <a:t>    &lt;</a:t>
            </a:r>
            <a:r>
              <a:rPr lang="en-US" altLang="zh-CN" sz="2400" dirty="0" err="1"/>
              <a:t>typeAliases</a:t>
            </a:r>
            <a:r>
              <a:rPr lang="en-US" altLang="zh-CN" sz="2400" dirty="0"/>
              <a:t>&gt;    &lt;!—</a:t>
            </a:r>
            <a:r>
              <a:rPr lang="zh-CN" altLang="en-US" sz="2400" dirty="0"/>
              <a:t>定义别名 </a:t>
            </a:r>
            <a:r>
              <a:rPr lang="en-US" altLang="zh-CN" sz="2400" dirty="0"/>
              <a:t>--&gt;</a:t>
            </a:r>
          </a:p>
          <a:p>
            <a:r>
              <a:rPr lang="en-US" altLang="zh-CN" sz="2400" dirty="0"/>
              <a:t>       &lt;</a:t>
            </a:r>
            <a:r>
              <a:rPr lang="en-US" altLang="zh-CN" sz="2400" dirty="0" err="1"/>
              <a:t>typeAlias</a:t>
            </a:r>
            <a:r>
              <a:rPr lang="en-US" altLang="zh-CN" sz="2400" dirty="0"/>
              <a:t>    alias=“role” type=“</a:t>
            </a:r>
            <a:r>
              <a:rPr lang="en-US" altLang="zh-CN" sz="2400" dirty="0" err="1"/>
              <a:t>com.njitxt.mybatis.entity.Role</a:t>
            </a:r>
            <a:r>
              <a:rPr lang="en-US" altLang="zh-CN" sz="2400" dirty="0"/>
              <a:t>” /&gt;</a:t>
            </a:r>
          </a:p>
          <a:p>
            <a:r>
              <a:rPr lang="en-US" altLang="zh-CN" sz="2400" dirty="0"/>
              <a:t>    &lt;/</a:t>
            </a:r>
            <a:r>
              <a:rPr lang="en-US" altLang="zh-CN" sz="2400" dirty="0" err="1"/>
              <a:t>typeAliases</a:t>
            </a:r>
            <a:r>
              <a:rPr lang="en-US" altLang="zh-CN" sz="2400" dirty="0"/>
              <a:t>&gt;</a:t>
            </a:r>
          </a:p>
          <a:p>
            <a:r>
              <a:rPr lang="en-US" altLang="zh-CN" sz="2400" dirty="0"/>
              <a:t>&lt;!-- </a:t>
            </a:r>
            <a:r>
              <a:rPr lang="zh-CN" altLang="en-US" sz="2400" dirty="0"/>
              <a:t>通过自动扫描包自定义别名  </a:t>
            </a:r>
            <a:r>
              <a:rPr lang="en-US" altLang="zh-CN" sz="2400" dirty="0">
                <a:sym typeface="Wingdings" panose="05000000000000000000" pitchFamily="2" charset="2"/>
              </a:rPr>
              <a:t> ,</a:t>
            </a:r>
            <a:r>
              <a:rPr lang="zh-CN" altLang="en-US" sz="2400" dirty="0">
                <a:sym typeface="Wingdings" panose="05000000000000000000" pitchFamily="2" charset="2"/>
              </a:rPr>
              <a:t>我们需要在自定义类上使用注解</a:t>
            </a:r>
            <a:r>
              <a:rPr lang="en-US" altLang="zh-CN" sz="2400" dirty="0">
                <a:sym typeface="Wingdings" panose="05000000000000000000" pitchFamily="2" charset="2"/>
              </a:rPr>
              <a:t>@Alias -- &gt;</a:t>
            </a:r>
          </a:p>
          <a:p>
            <a:r>
              <a:rPr lang="en-US" altLang="zh-CN" sz="2400" dirty="0">
                <a:sym typeface="Wingdings" panose="05000000000000000000" pitchFamily="2" charset="2"/>
              </a:rPr>
              <a:t>   &lt;</a:t>
            </a:r>
            <a:r>
              <a:rPr lang="en-US" altLang="zh-CN" sz="2400" dirty="0" err="1">
                <a:sym typeface="Wingdings" panose="05000000000000000000" pitchFamily="2" charset="2"/>
              </a:rPr>
              <a:t>typeAliases</a:t>
            </a:r>
            <a:r>
              <a:rPr lang="en-US" altLang="zh-CN" sz="2400" dirty="0">
                <a:sym typeface="Wingdings" panose="05000000000000000000" pitchFamily="2" charset="2"/>
              </a:rPr>
              <a:t>&gt;                                                                                                                     @Alias(“role”)</a:t>
            </a:r>
          </a:p>
          <a:p>
            <a:r>
              <a:rPr lang="en-US" altLang="zh-CN" sz="2400" dirty="0">
                <a:sym typeface="Wingdings" panose="05000000000000000000" pitchFamily="2" charset="2"/>
              </a:rPr>
              <a:t>       &lt;package    name=“</a:t>
            </a:r>
            <a:r>
              <a:rPr lang="en-US" altLang="zh-CN" sz="2400" dirty="0" err="1">
                <a:sym typeface="Wingdings" panose="05000000000000000000" pitchFamily="2" charset="2"/>
              </a:rPr>
              <a:t>com.njitxt.mybatis.entiry</a:t>
            </a:r>
            <a:r>
              <a:rPr lang="en-US" altLang="zh-CN" sz="2400" dirty="0">
                <a:sym typeface="Wingdings" panose="05000000000000000000" pitchFamily="2" charset="2"/>
              </a:rPr>
              <a:t>” /&gt;                                                     public class Role{</a:t>
            </a:r>
          </a:p>
          <a:p>
            <a:r>
              <a:rPr lang="en-US" altLang="zh-CN" sz="2400" dirty="0">
                <a:sym typeface="Wingdings" panose="05000000000000000000" pitchFamily="2" charset="2"/>
              </a:rPr>
              <a:t>       &lt;package   name=“com.njitxt.mybatis.chapter3.po” /&gt;                                                  //some code  </a:t>
            </a:r>
          </a:p>
          <a:p>
            <a:r>
              <a:rPr lang="en-US" altLang="zh-CN" sz="2400" dirty="0">
                <a:sym typeface="Wingdings" panose="05000000000000000000" pitchFamily="2" charset="2"/>
              </a:rPr>
              <a:t>  &lt;/</a:t>
            </a:r>
            <a:r>
              <a:rPr lang="en-US" altLang="zh-CN" sz="2400" dirty="0" err="1">
                <a:sym typeface="Wingdings" panose="05000000000000000000" pitchFamily="2" charset="2"/>
              </a:rPr>
              <a:t>typeAliases</a:t>
            </a:r>
            <a:r>
              <a:rPr lang="en-US" altLang="zh-CN" sz="2400" dirty="0">
                <a:sym typeface="Wingdings" panose="05000000000000000000" pitchFamily="2" charset="2"/>
              </a:rPr>
              <a:t>&gt;                                                                                                                     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30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配置</a:t>
            </a:r>
            <a:r>
              <a:rPr kumimoji="1" lang="en-US" altLang="zh-CN" dirty="0"/>
              <a:t>——mybatis-confing.xml</a:t>
            </a:r>
            <a:r>
              <a:rPr kumimoji="1" lang="zh-CN" altLang="en-US" dirty="0"/>
              <a:t>配置详解</a:t>
            </a:r>
            <a:r>
              <a:rPr kumimoji="1" lang="en-US" altLang="zh-CN" dirty="0"/>
              <a:t>:</a:t>
            </a:r>
            <a:r>
              <a:rPr kumimoji="1" lang="en-US" altLang="zh-CN" dirty="0" err="1">
                <a:solidFill>
                  <a:srgbClr val="FF0000"/>
                </a:solidFill>
              </a:rPr>
              <a:t>typeHandlers</a:t>
            </a:r>
            <a:r>
              <a:rPr kumimoji="1" lang="zh-CN" altLang="en-US" dirty="0">
                <a:solidFill>
                  <a:srgbClr val="FF0000"/>
                </a:solidFill>
              </a:rPr>
              <a:t>类型处理器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033464"/>
            <a:ext cx="22201200" cy="10627736"/>
          </a:xfrm>
        </p:spPr>
        <p:txBody>
          <a:bodyPr/>
          <a:lstStyle/>
          <a:p>
            <a:r>
              <a:rPr lang="en-US" altLang="zh-CN" sz="2400" dirty="0" err="1"/>
              <a:t>MyBatis</a:t>
            </a:r>
            <a:r>
              <a:rPr lang="zh-CN" altLang="en-US" sz="2400" dirty="0"/>
              <a:t>在预处理语句</a:t>
            </a:r>
            <a:r>
              <a:rPr lang="en-US" altLang="zh-CN" sz="2400" dirty="0"/>
              <a:t>(</a:t>
            </a:r>
            <a:r>
              <a:rPr lang="en-US" altLang="zh-CN" sz="2400" dirty="0" err="1"/>
              <a:t>PreparedStatement</a:t>
            </a:r>
            <a:r>
              <a:rPr lang="en-US" altLang="zh-CN" sz="2400" dirty="0"/>
              <a:t>)</a:t>
            </a:r>
            <a:r>
              <a:rPr lang="zh-CN" altLang="en-US" sz="2400" dirty="0"/>
              <a:t>中设置一个参数时，或者从结果集</a:t>
            </a:r>
            <a:r>
              <a:rPr lang="en-US" altLang="zh-CN" sz="2400" dirty="0"/>
              <a:t>(</a:t>
            </a:r>
            <a:r>
              <a:rPr lang="en-US" altLang="zh-CN" sz="2400" dirty="0" err="1"/>
              <a:t>ResuletSet</a:t>
            </a:r>
            <a:r>
              <a:rPr lang="zh-CN" altLang="en-US" sz="2400" dirty="0"/>
              <a:t>）中取出一个值时，都会用注册了的</a:t>
            </a:r>
            <a:r>
              <a:rPr lang="en-US" altLang="zh-CN" sz="2400" dirty="0" err="1"/>
              <a:t>typeHandler</a:t>
            </a:r>
            <a:r>
              <a:rPr lang="zh-CN" altLang="en-US" sz="2400" dirty="0"/>
              <a:t>进行处理</a:t>
            </a:r>
            <a:r>
              <a:rPr lang="en-US" altLang="zh-CN" sz="2400" dirty="0"/>
              <a:t>(</a:t>
            </a:r>
            <a:r>
              <a:rPr lang="zh-CN" altLang="en-US" sz="2400" dirty="0"/>
              <a:t>可以参</a:t>
            </a:r>
            <a:endParaRPr lang="en-US" altLang="zh-CN" sz="2400" dirty="0"/>
          </a:p>
          <a:p>
            <a:r>
              <a:rPr lang="zh-CN" altLang="en-US" sz="2400" dirty="0"/>
              <a:t>考</a:t>
            </a:r>
            <a:r>
              <a:rPr lang="en-US" altLang="zh-CN" sz="2400" dirty="0" err="1"/>
              <a:t>org.apache.ibatis.type.TypeHanderRegistry</a:t>
            </a:r>
            <a:r>
              <a:rPr lang="en-US" altLang="zh-CN" sz="2400" dirty="0"/>
              <a:t>),</a:t>
            </a:r>
            <a:r>
              <a:rPr lang="en-US" altLang="zh-CN" sz="2400" dirty="0" err="1"/>
              <a:t>typeHandler</a:t>
            </a:r>
            <a:r>
              <a:rPr lang="zh-CN" altLang="en-US" sz="2400" dirty="0"/>
              <a:t>和别名一样分为系统和用户自定义两种，一般来说，使用</a:t>
            </a:r>
            <a:r>
              <a:rPr lang="en-US" altLang="zh-CN" sz="2400" dirty="0" err="1"/>
              <a:t>mybatis</a:t>
            </a:r>
            <a:r>
              <a:rPr lang="zh-CN" altLang="en-US" sz="2400" dirty="0"/>
              <a:t>系统定义就可以实现大部分的功能</a:t>
            </a:r>
            <a:endParaRPr lang="en-US" altLang="zh-CN" sz="2400" dirty="0"/>
          </a:p>
          <a:p>
            <a:r>
              <a:rPr lang="zh-CN" altLang="en-US" sz="2400" dirty="0"/>
              <a:t>，如果使用用户自定义的</a:t>
            </a:r>
            <a:r>
              <a:rPr lang="en-US" altLang="zh-CN" sz="2400" dirty="0" err="1"/>
              <a:t>typeHandler</a:t>
            </a:r>
            <a:r>
              <a:rPr lang="zh-CN" altLang="en-US" sz="2400" dirty="0"/>
              <a:t>，我们务必在处理的时候小心谨慎，以避免出现不必要的错误。</a:t>
            </a:r>
            <a:r>
              <a:rPr lang="en-US" altLang="zh-CN" sz="2400" dirty="0" err="1"/>
              <a:t>typeHandler</a:t>
            </a:r>
            <a:r>
              <a:rPr lang="zh-CN" altLang="en-US" sz="2400" dirty="0"/>
              <a:t>常用的配置为</a:t>
            </a:r>
            <a:r>
              <a:rPr lang="en-US" altLang="zh-CN" sz="2400" dirty="0"/>
              <a:t>Java</a:t>
            </a:r>
            <a:r>
              <a:rPr lang="zh-CN" altLang="en-US" sz="2400" dirty="0"/>
              <a:t>类型</a:t>
            </a:r>
            <a:r>
              <a:rPr lang="en-US" altLang="zh-CN" sz="2400" dirty="0"/>
              <a:t>(</a:t>
            </a:r>
            <a:r>
              <a:rPr lang="en-US" altLang="zh-CN" sz="2400" dirty="0" err="1"/>
              <a:t>javaType</a:t>
            </a:r>
            <a:r>
              <a:rPr lang="en-US" altLang="zh-CN" sz="2400" dirty="0"/>
              <a:t>)</a:t>
            </a:r>
            <a:r>
              <a:rPr lang="zh-CN" altLang="en-US" sz="2400" dirty="0"/>
              <a:t>、</a:t>
            </a:r>
            <a:r>
              <a:rPr lang="en-US" altLang="zh-CN" sz="2400" dirty="0"/>
              <a:t>JDBC</a:t>
            </a:r>
            <a:r>
              <a:rPr lang="zh-CN" altLang="en-US" sz="2400" dirty="0"/>
              <a:t>类</a:t>
            </a:r>
            <a:endParaRPr lang="en-US" altLang="zh-CN" sz="2400" dirty="0"/>
          </a:p>
          <a:p>
            <a:r>
              <a:rPr lang="zh-CN" altLang="en-US" sz="2400" dirty="0"/>
              <a:t>型</a:t>
            </a:r>
            <a:r>
              <a:rPr lang="en-US" altLang="zh-CN" sz="2400" dirty="0"/>
              <a:t>(</a:t>
            </a:r>
            <a:r>
              <a:rPr lang="en-US" altLang="zh-CN" sz="2400" dirty="0" err="1"/>
              <a:t>javaType</a:t>
            </a:r>
            <a:r>
              <a:rPr lang="en-US" altLang="zh-CN" sz="2400" dirty="0"/>
              <a:t>),</a:t>
            </a:r>
            <a:r>
              <a:rPr lang="en-US" altLang="zh-CN" sz="2400" dirty="0" err="1"/>
              <a:t>typeHandler</a:t>
            </a:r>
            <a:r>
              <a:rPr lang="zh-CN" altLang="en-US" sz="2400" dirty="0"/>
              <a:t>的作用就是将参数从</a:t>
            </a:r>
            <a:r>
              <a:rPr lang="en-US" altLang="zh-CN" sz="2400" dirty="0" err="1"/>
              <a:t>javaType</a:t>
            </a:r>
            <a:r>
              <a:rPr lang="zh-CN" altLang="en-US" sz="2400" dirty="0"/>
              <a:t>转化为</a:t>
            </a:r>
            <a:r>
              <a:rPr lang="en-US" altLang="zh-CN" sz="2400" dirty="0" err="1"/>
              <a:t>jdbcType</a:t>
            </a:r>
            <a:r>
              <a:rPr lang="zh-CN" altLang="en-US" sz="2400" dirty="0"/>
              <a:t>，或者从数据库取出结果时把</a:t>
            </a:r>
            <a:r>
              <a:rPr lang="en-US" altLang="zh-CN" sz="2400" dirty="0" err="1"/>
              <a:t>jdbcType</a:t>
            </a:r>
            <a:r>
              <a:rPr lang="zh-CN" altLang="en-US" sz="2400" dirty="0"/>
              <a:t>转化为</a:t>
            </a:r>
            <a:r>
              <a:rPr lang="en-US" altLang="zh-CN" sz="2400" dirty="0" err="1"/>
              <a:t>javaType</a:t>
            </a:r>
            <a:r>
              <a:rPr lang="en-US" altLang="zh-CN" sz="2400" dirty="0"/>
              <a:t>.</a:t>
            </a:r>
          </a:p>
          <a:p>
            <a:r>
              <a:rPr lang="zh-CN" altLang="en-US" sz="2400" dirty="0">
                <a:solidFill>
                  <a:srgbClr val="2EAA46"/>
                </a:solidFill>
              </a:rPr>
              <a:t>系统定义的</a:t>
            </a:r>
            <a:r>
              <a:rPr lang="en-US" altLang="zh-CN" sz="2400" dirty="0" err="1">
                <a:solidFill>
                  <a:srgbClr val="2EAA46"/>
                </a:solidFill>
              </a:rPr>
              <a:t>typeHandler</a:t>
            </a:r>
            <a:r>
              <a:rPr lang="en-US" altLang="zh-CN" sz="2400" dirty="0">
                <a:solidFill>
                  <a:srgbClr val="2EAA46"/>
                </a:solidFill>
              </a:rPr>
              <a:t>:</a:t>
            </a:r>
          </a:p>
          <a:p>
            <a:r>
              <a:rPr lang="en-US" altLang="zh-CN" sz="2400" b="1" dirty="0"/>
              <a:t>public </a:t>
            </a:r>
            <a:r>
              <a:rPr lang="en-US" altLang="zh-CN" sz="2400" b="1" dirty="0" err="1"/>
              <a:t>TypeHandlerRegistry</a:t>
            </a:r>
            <a:r>
              <a:rPr lang="en-US" altLang="zh-CN" sz="2400" b="1" dirty="0"/>
              <a:t>() {</a:t>
            </a:r>
          </a:p>
          <a:p>
            <a:r>
              <a:rPr lang="en-US" altLang="zh-CN" sz="2400" dirty="0"/>
              <a:t>    register(</a:t>
            </a:r>
            <a:r>
              <a:rPr lang="en-US" altLang="zh-CN" sz="2400" dirty="0" err="1"/>
              <a:t>Boolean.</a:t>
            </a:r>
            <a:r>
              <a:rPr lang="en-US" altLang="zh-CN" sz="2400" b="1" dirty="0" err="1"/>
              <a:t>class</a:t>
            </a:r>
            <a:r>
              <a:rPr lang="en-US" altLang="zh-CN" sz="2400" b="1" dirty="0"/>
              <a:t>, new </a:t>
            </a:r>
            <a:r>
              <a:rPr lang="en-US" altLang="zh-CN" sz="2400" b="1" dirty="0" err="1"/>
              <a:t>BooleanTypeHandler</a:t>
            </a:r>
            <a:r>
              <a:rPr lang="en-US" altLang="zh-CN" sz="2400" b="1" dirty="0"/>
              <a:t>());</a:t>
            </a:r>
          </a:p>
          <a:p>
            <a:r>
              <a:rPr lang="en-US" altLang="zh-CN" sz="2400" dirty="0"/>
              <a:t>    register(</a:t>
            </a:r>
            <a:r>
              <a:rPr lang="en-US" altLang="zh-CN" sz="2400" b="1" dirty="0" err="1"/>
              <a:t>boolean.class</a:t>
            </a:r>
            <a:r>
              <a:rPr lang="en-US" altLang="zh-CN" sz="2400" b="1" dirty="0"/>
              <a:t>, new </a:t>
            </a:r>
            <a:r>
              <a:rPr lang="en-US" altLang="zh-CN" sz="2400" b="1" dirty="0" err="1"/>
              <a:t>BooleanTypeHandler</a:t>
            </a:r>
            <a:r>
              <a:rPr lang="en-US" altLang="zh-CN" sz="2400" b="1" dirty="0"/>
              <a:t>());</a:t>
            </a:r>
          </a:p>
          <a:p>
            <a:r>
              <a:rPr lang="en-US" altLang="zh-CN" sz="2400" dirty="0"/>
              <a:t>    register(</a:t>
            </a:r>
            <a:r>
              <a:rPr lang="en-US" altLang="zh-CN" sz="2400" dirty="0" err="1"/>
              <a:t>JdbcType.</a:t>
            </a:r>
            <a:r>
              <a:rPr lang="en-US" altLang="zh-CN" sz="2400" i="1" dirty="0" err="1"/>
              <a:t>BOOLEAN</a:t>
            </a:r>
            <a:r>
              <a:rPr lang="en-US" altLang="zh-CN" sz="2400" i="1" dirty="0"/>
              <a:t>, </a:t>
            </a:r>
            <a:r>
              <a:rPr lang="en-US" altLang="zh-CN" sz="2400" b="1" i="1" dirty="0"/>
              <a:t>new </a:t>
            </a:r>
            <a:r>
              <a:rPr lang="en-US" altLang="zh-CN" sz="2400" b="1" i="1" dirty="0" err="1"/>
              <a:t>BooleanTypeHandler</a:t>
            </a:r>
            <a:r>
              <a:rPr lang="en-US" altLang="zh-CN" sz="2400" b="1" i="1" dirty="0"/>
              <a:t>());</a:t>
            </a:r>
          </a:p>
          <a:p>
            <a:r>
              <a:rPr lang="en-US" altLang="zh-CN" sz="2400" dirty="0"/>
              <a:t>    register(</a:t>
            </a:r>
            <a:r>
              <a:rPr lang="en-US" altLang="zh-CN" sz="2400" dirty="0" err="1"/>
              <a:t>JdbcType.</a:t>
            </a:r>
            <a:r>
              <a:rPr lang="en-US" altLang="zh-CN" sz="2400" i="1" dirty="0" err="1"/>
              <a:t>BIT</a:t>
            </a:r>
            <a:r>
              <a:rPr lang="en-US" altLang="zh-CN" sz="2400" i="1" dirty="0"/>
              <a:t>, </a:t>
            </a:r>
            <a:r>
              <a:rPr lang="en-US" altLang="zh-CN" sz="2400" b="1" i="1" dirty="0"/>
              <a:t>new </a:t>
            </a:r>
            <a:r>
              <a:rPr lang="en-US" altLang="zh-CN" sz="2400" b="1" i="1" dirty="0" err="1"/>
              <a:t>BooleanTypeHandler</a:t>
            </a:r>
            <a:r>
              <a:rPr lang="en-US" altLang="zh-CN" sz="2400" b="1" i="1" dirty="0"/>
              <a:t>());</a:t>
            </a:r>
            <a:endParaRPr lang="en-US" altLang="zh-CN" sz="2400" dirty="0"/>
          </a:p>
          <a:p>
            <a:r>
              <a:rPr lang="en-US" altLang="zh-CN" sz="2400" dirty="0"/>
              <a:t>  …………..</a:t>
            </a:r>
          </a:p>
          <a:p>
            <a:r>
              <a:rPr lang="zh-CN" altLang="en-US" sz="2400" dirty="0"/>
              <a:t>自定义的</a:t>
            </a:r>
            <a:r>
              <a:rPr lang="en-US" altLang="zh-CN" sz="2400" dirty="0" err="1"/>
              <a:t>typeHandler</a:t>
            </a:r>
            <a:r>
              <a:rPr lang="en-US" altLang="zh-CN" sz="2400" dirty="0"/>
              <a:t>: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36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MyBatis</a:t>
            </a:r>
            <a:r>
              <a:rPr kumimoji="1" lang="zh-CN" altLang="en-US" dirty="0"/>
              <a:t>技术实战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课程概要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800" indent="-1143000" algn="l">
              <a:buFont typeface="Wingdings" panose="05000000000000000000" pitchFamily="2" charset="2"/>
              <a:buChar char="l"/>
            </a:pP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en-US" altLang="zh-CN" sz="3600" dirty="0" err="1"/>
              <a:t>MyBatis</a:t>
            </a:r>
            <a:r>
              <a:rPr kumimoji="1" lang="zh-CN" altLang="en-US" sz="3600" dirty="0"/>
              <a:t>技术介绍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en-US" altLang="zh-CN" sz="3600" dirty="0" err="1"/>
              <a:t>MyBatis</a:t>
            </a:r>
            <a:r>
              <a:rPr kumimoji="1" lang="zh-CN" altLang="en-US" sz="3600" dirty="0"/>
              <a:t>入门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en-US" altLang="zh-CN" sz="3600" dirty="0"/>
              <a:t>mybatis-confing.xml</a:t>
            </a:r>
            <a:r>
              <a:rPr kumimoji="1" lang="zh-CN" altLang="en-US" sz="3600" dirty="0"/>
              <a:t>配置详解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zh-CN" altLang="en-US" sz="3600" dirty="0"/>
              <a:t>映射器</a:t>
            </a:r>
            <a:r>
              <a:rPr kumimoji="1" lang="en-US" altLang="zh-CN" sz="3600" dirty="0"/>
              <a:t>mapper.xml</a:t>
            </a:r>
            <a:r>
              <a:rPr kumimoji="1" lang="zh-CN" altLang="en-US" sz="3600" dirty="0"/>
              <a:t>配置详解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zh-CN" altLang="en-US" sz="3600" dirty="0"/>
              <a:t>动态</a:t>
            </a:r>
            <a:r>
              <a:rPr kumimoji="1" lang="en-US" altLang="zh-CN" sz="3600" dirty="0"/>
              <a:t>SQL</a:t>
            </a:r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en-US" altLang="zh-CN" sz="3600" dirty="0" err="1"/>
              <a:t>MyBatis</a:t>
            </a:r>
            <a:r>
              <a:rPr kumimoji="1" lang="zh-CN" altLang="en-US" sz="3600" dirty="0"/>
              <a:t>运行原理解析与插件开发介绍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en-US" altLang="zh-CN" sz="3600" dirty="0" err="1"/>
              <a:t>MyBatis</a:t>
            </a:r>
            <a:r>
              <a:rPr kumimoji="1" lang="en-US" altLang="zh-CN" sz="3600" dirty="0"/>
              <a:t>-Spring</a:t>
            </a:r>
            <a:r>
              <a:rPr kumimoji="1" lang="zh-CN" altLang="en-US" sz="3600" dirty="0"/>
              <a:t>应用与开发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r>
              <a:rPr kumimoji="1" lang="zh-CN" altLang="en-US" sz="3600" dirty="0"/>
              <a:t>应用实战</a:t>
            </a:r>
            <a:endParaRPr kumimoji="1" lang="en-US" altLang="zh-CN" sz="3600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endParaRPr kumimoji="1" lang="en-US" altLang="zh-CN" dirty="0"/>
          </a:p>
          <a:p>
            <a:pPr marL="1333800" indent="-1143000" algn="l">
              <a:buFont typeface="Wingdings" panose="05000000000000000000" pitchFamily="2" charset="2"/>
              <a:buChar char="l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4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映射器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映射器的主要元素：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672015"/>
              </p:ext>
            </p:extLst>
          </p:nvPr>
        </p:nvGraphicFramePr>
        <p:xfrm>
          <a:off x="238672" y="1673424"/>
          <a:ext cx="23402602" cy="1247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574"/>
                <a:gridCol w="9533209"/>
                <a:gridCol w="10437819"/>
              </a:tblGrid>
              <a:tr h="1232137">
                <a:tc>
                  <a:txBody>
                    <a:bodyPr/>
                    <a:lstStyle/>
                    <a:p>
                      <a:r>
                        <a:rPr lang="zh-CN" altLang="en-US" sz="5400" dirty="0" smtClean="0"/>
                        <a:t>元素名称</a:t>
                      </a:r>
                      <a:endParaRPr lang="zh-CN" altLang="en-US" sz="5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5400" dirty="0" smtClean="0"/>
                        <a:t>描述</a:t>
                      </a:r>
                      <a:endParaRPr lang="zh-CN" altLang="en-US" sz="5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5400" dirty="0" smtClean="0"/>
                        <a:t>备注</a:t>
                      </a:r>
                      <a:endParaRPr lang="zh-CN" altLang="en-US" sz="5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select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查询语句，最常用、最复杂的元素之一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可以自定义参数，返回结果集等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insert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插入语句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执行后返回一个整数，代表插入的条数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update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更新语句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执行后返回一个整数，代表更新的条数 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delete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删除语句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执行后返回一个整数 ，代表山茶花的条数 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err="1" smtClean="0"/>
                        <a:t>resultMap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用来描述从数据库结果集中来加载对象，它是最复杂、最强大的元素 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它将提供映射规则 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err="1" smtClean="0"/>
                        <a:t>sql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>
                          <a:solidFill>
                            <a:srgbClr val="F9F9F9"/>
                          </a:solidFill>
                        </a:rPr>
                        <a:t>容许定义一部分的</a:t>
                      </a:r>
                      <a:r>
                        <a:rPr lang="en-US" altLang="zh-CN" sz="4000" baseline="0" dirty="0" smtClean="0">
                          <a:solidFill>
                            <a:srgbClr val="F9F9F9"/>
                          </a:solidFill>
                        </a:rPr>
                        <a:t>SQL</a:t>
                      </a:r>
                      <a:r>
                        <a:rPr lang="zh-CN" altLang="en-US" sz="4000" baseline="0" dirty="0" smtClean="0">
                          <a:solidFill>
                            <a:srgbClr val="F9F9F9"/>
                          </a:solidFill>
                        </a:rPr>
                        <a:t>，然后在各个地方引用它 </a:t>
                      </a:r>
                      <a:endParaRPr lang="zh-CN" altLang="en-US" sz="4000" baseline="0" dirty="0">
                        <a:solidFill>
                          <a:srgbClr val="F9F9F9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例如：一张表的列名，我们可以一次定义，在多个</a:t>
                      </a:r>
                      <a:r>
                        <a:rPr lang="en-US" altLang="zh-CN" sz="4000" baseline="0" dirty="0" smtClean="0"/>
                        <a:t>SQL</a:t>
                      </a:r>
                      <a:r>
                        <a:rPr lang="zh-CN" altLang="en-US" sz="4000" baseline="0" dirty="0" smtClean="0"/>
                        <a:t>语句中使用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err="1" smtClean="0"/>
                        <a:t>parameterMap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定义参数映射关系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即将被删除的原素，不建议大家使用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cache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给定明明空间的缓存配置 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--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232137"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Cache-ref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aseline="0" dirty="0" smtClean="0"/>
                        <a:t>其他命名空间缓存配置的引用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0" baseline="0" dirty="0" smtClean="0"/>
                        <a:t>--</a:t>
                      </a:r>
                      <a:endParaRPr lang="zh-CN" altLang="en-US" sz="4000" baseline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9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映射器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单表操作：插入操作</a:t>
            </a:r>
            <a:r>
              <a:rPr lang="en-US" altLang="zh-CN" dirty="0" smtClean="0"/>
              <a:t>insert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352201"/>
              </p:ext>
            </p:extLst>
          </p:nvPr>
        </p:nvGraphicFramePr>
        <p:xfrm>
          <a:off x="880" y="1549392"/>
          <a:ext cx="24217336" cy="794207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58952"/>
                <a:gridCol w="13321480"/>
                <a:gridCol w="8136904"/>
              </a:tblGrid>
              <a:tr h="71407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属性名称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它和</a:t>
                      </a:r>
                      <a:r>
                        <a:rPr lang="en-US" altLang="zh-CN" dirty="0" smtClean="0"/>
                        <a:t>mapper</a:t>
                      </a:r>
                      <a:r>
                        <a:rPr lang="zh-CN" altLang="en-US" dirty="0" smtClean="0"/>
                        <a:t>的命名空间组合起来是唯一的，作为唯一标识提供给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调用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如不唯一，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将抛出异常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parameterType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你可以给出类的全命名，也可以是一个别名，但使用别名必须是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内部定义或者自定义的别名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我们可以选择</a:t>
                      </a:r>
                      <a:r>
                        <a:rPr lang="en-US" altLang="zh-CN" dirty="0" smtClean="0"/>
                        <a:t>JavaBean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等参数类型传递给</a:t>
                      </a:r>
                      <a:r>
                        <a:rPr lang="en-US" altLang="zh-CN" dirty="0" smtClean="0"/>
                        <a:t>SQL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parameterMap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即将被废弃的元素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--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flushCache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它的作用是在调用</a:t>
                      </a:r>
                      <a:r>
                        <a:rPr lang="en-US" altLang="zh-CN" dirty="0" smtClean="0"/>
                        <a:t>SQL</a:t>
                      </a:r>
                      <a:r>
                        <a:rPr lang="zh-CN" altLang="en-US" dirty="0" smtClean="0"/>
                        <a:t>后，是否要求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清空之前查询的本地缓存和二级缓存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取值为布尔值</a:t>
                      </a:r>
                      <a:r>
                        <a:rPr lang="en-US" altLang="zh-CN" dirty="0" smtClean="0"/>
                        <a:t>,true/false</a:t>
                      </a:r>
                      <a:r>
                        <a:rPr lang="zh-CN" altLang="en-US" dirty="0" smtClean="0"/>
                        <a:t>，默认值为</a:t>
                      </a:r>
                      <a:r>
                        <a:rPr lang="en-US" altLang="zh-CN" dirty="0" smtClean="0"/>
                        <a:t>false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statementType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告诉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使用那个</a:t>
                      </a:r>
                      <a:r>
                        <a:rPr lang="en-US" altLang="zh-CN" dirty="0" smtClean="0"/>
                        <a:t>JDBC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smtClean="0"/>
                        <a:t>Statement</a:t>
                      </a:r>
                      <a:r>
                        <a:rPr lang="zh-CN" altLang="en-US" dirty="0" smtClean="0"/>
                        <a:t>工作，取值为</a:t>
                      </a:r>
                      <a:r>
                        <a:rPr lang="en-US" altLang="zh-CN" dirty="0" smtClean="0"/>
                        <a:t>STATEMENT(Statement),PREPARED(</a:t>
                      </a:r>
                      <a:r>
                        <a:rPr lang="en-US" altLang="zh-CN" dirty="0" err="1" smtClean="0"/>
                        <a:t>PreparedStatement</a:t>
                      </a:r>
                      <a:r>
                        <a:rPr lang="en-US" altLang="zh-CN" dirty="0" smtClean="0"/>
                        <a:t>)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Callabletatement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默认值</a:t>
                      </a:r>
                      <a:r>
                        <a:rPr lang="en-US" altLang="zh-CN" dirty="0" smtClean="0"/>
                        <a:t>PREPARED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keyProperty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表示实体的那个属性的主键，不能和</a:t>
                      </a:r>
                      <a:r>
                        <a:rPr lang="en-US" altLang="zh-CN" dirty="0" err="1" smtClean="0"/>
                        <a:t>keyProperty</a:t>
                      </a:r>
                      <a:r>
                        <a:rPr lang="zh-CN" altLang="en-US" dirty="0" smtClean="0"/>
                        <a:t>自标签同时使用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设置哪个属性作为主键，如果联合主键可以使用逗号将其隔开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keyColumn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指明第几列是主键，只接受整形参数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keyProperty</a:t>
                      </a:r>
                      <a:r>
                        <a:rPr lang="zh-CN" altLang="en-US" dirty="0" smtClean="0"/>
                        <a:t>一样联合主键，可以用逗号隔开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useGeneratedKeys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这会令</a:t>
                      </a:r>
                      <a:r>
                        <a:rPr lang="en-US" altLang="zh-CN" dirty="0" err="1" smtClean="0"/>
                        <a:t>mybatis</a:t>
                      </a:r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smtClean="0"/>
                        <a:t>JDBC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err="1" smtClean="0"/>
                        <a:t>getGeneratedKeys</a:t>
                      </a:r>
                      <a:r>
                        <a:rPr lang="zh-CN" altLang="en-US" dirty="0" smtClean="0"/>
                        <a:t>方法来取出由数据库内部生成的主键，例如，</a:t>
                      </a:r>
                      <a:r>
                        <a:rPr lang="en-US" altLang="zh-CN" dirty="0" err="1" smtClean="0"/>
                        <a:t>mysql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SQL</a:t>
                      </a:r>
                      <a:r>
                        <a:rPr lang="en-US" altLang="zh-CN" baseline="0" dirty="0" smtClean="0"/>
                        <a:t> Server</a:t>
                      </a:r>
                      <a:r>
                        <a:rPr lang="zh-CN" altLang="en-US" baseline="0" dirty="0" smtClean="0"/>
                        <a:t>自动递增字段，</a:t>
                      </a:r>
                      <a:r>
                        <a:rPr lang="en-US" altLang="zh-CN" baseline="0" dirty="0" smtClean="0"/>
                        <a:t>Oracle</a:t>
                      </a:r>
                      <a:r>
                        <a:rPr lang="zh-CN" altLang="en-US" baseline="0" dirty="0" smtClean="0"/>
                        <a:t>的序列等，但是使用它就必须要给</a:t>
                      </a:r>
                      <a:r>
                        <a:rPr lang="en-US" altLang="zh-CN" baseline="0" dirty="0" err="1" smtClean="0"/>
                        <a:t>keyProperty</a:t>
                      </a:r>
                      <a:r>
                        <a:rPr lang="zh-CN" altLang="en-US" baseline="0" dirty="0" smtClean="0"/>
                        <a:t>或者</a:t>
                      </a:r>
                      <a:r>
                        <a:rPr lang="en-US" altLang="zh-CN" baseline="0" dirty="0" err="1" smtClean="0"/>
                        <a:t>keyColumn</a:t>
                      </a:r>
                      <a:r>
                        <a:rPr lang="zh-CN" altLang="en-US" baseline="0" dirty="0" smtClean="0"/>
                        <a:t>赋值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取值为布尔类型，</a:t>
                      </a:r>
                      <a:r>
                        <a:rPr lang="en-US" altLang="zh-CN" dirty="0" smtClean="0"/>
                        <a:t>true/false</a:t>
                      </a:r>
                      <a:r>
                        <a:rPr lang="zh-CN" altLang="en-US" dirty="0" smtClean="0"/>
                        <a:t>，默认值为</a:t>
                      </a:r>
                      <a:r>
                        <a:rPr lang="en-US" altLang="zh-CN" dirty="0" smtClean="0"/>
                        <a:t>false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07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timeout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设置超时参数，等超时的时候抛出异常，单位为秒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默认值是数据库厂商提供的</a:t>
                      </a:r>
                      <a:r>
                        <a:rPr lang="en-US" altLang="zh-CN" dirty="0" smtClean="0"/>
                        <a:t>JDBC</a:t>
                      </a:r>
                      <a:r>
                        <a:rPr lang="zh-CN" altLang="en-US" dirty="0" smtClean="0"/>
                        <a:t>驱动所设置的秒数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" y="9541573"/>
            <a:ext cx="16008424" cy="19050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728" y="9623577"/>
            <a:ext cx="4872928" cy="1492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64" y="11517274"/>
            <a:ext cx="8568952" cy="1593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616" y="11255151"/>
            <a:ext cx="15313266" cy="5407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640" y="11816725"/>
            <a:ext cx="15085560" cy="14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主键回填和自定义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1529408"/>
            <a:ext cx="22754528" cy="11131792"/>
          </a:xfrm>
        </p:spPr>
        <p:txBody>
          <a:bodyPr/>
          <a:lstStyle/>
          <a:p>
            <a:r>
              <a:rPr lang="zh-CN" altLang="en-US" sz="3600" b="1" dirty="0" smtClean="0"/>
              <a:t>           现实中有许多我们需要处理的问题，例如，主键自增字段；主键需要根据一些特殊的规则去生成，在插入后我们往往需要获得这个主键，以便于未来的操作，而</a:t>
            </a:r>
            <a:r>
              <a:rPr lang="en-US" altLang="zh-CN" sz="3600" b="1" dirty="0" err="1" smtClean="0"/>
              <a:t>MyBatis</a:t>
            </a:r>
            <a:r>
              <a:rPr lang="zh-CN" altLang="en-US" sz="3600" b="1" dirty="0" smtClean="0"/>
              <a:t>提供了实现的方法。首先我们可以使用</a:t>
            </a:r>
            <a:r>
              <a:rPr lang="en-US" altLang="zh-CN" sz="3600" b="1" dirty="0" err="1" smtClean="0"/>
              <a:t>keyProperty</a:t>
            </a:r>
            <a:r>
              <a:rPr lang="zh-CN" altLang="en-US" sz="3600" b="1" dirty="0" smtClean="0"/>
              <a:t>属性指定哪个是主键字段，同时使用</a:t>
            </a:r>
            <a:r>
              <a:rPr lang="en-US" altLang="zh-CN" sz="3600" b="1" dirty="0" err="1" smtClean="0"/>
              <a:t>useGeneratedKeys</a:t>
            </a:r>
            <a:r>
              <a:rPr lang="zh-CN" altLang="en-US" sz="3600" b="1" dirty="0" smtClean="0"/>
              <a:t>属性告诉</a:t>
            </a:r>
            <a:r>
              <a:rPr lang="en-US" altLang="zh-CN" sz="3600" b="1" dirty="0" err="1" smtClean="0"/>
              <a:t>MyBatis</a:t>
            </a:r>
            <a:r>
              <a:rPr lang="zh-CN" altLang="en-US" sz="3600" b="1" dirty="0" smtClean="0"/>
              <a:t>这个主键是否使用数据库内置策略生成。</a:t>
            </a:r>
            <a:endParaRPr lang="en-US" altLang="zh-CN" sz="3600" b="1" dirty="0" smtClean="0"/>
          </a:p>
          <a:p>
            <a:r>
              <a:rPr lang="en-US" altLang="zh-CN" dirty="0"/>
              <a:t> </a:t>
            </a:r>
            <a:r>
              <a:rPr lang="en-US" altLang="zh-CN" sz="4000" dirty="0" smtClean="0"/>
              <a:t> (1.)</a:t>
            </a:r>
            <a:r>
              <a:rPr lang="zh-CN" altLang="en-US" sz="4000" dirty="0" smtClean="0"/>
              <a:t>插入后自动返回主键：</a:t>
            </a:r>
            <a:endParaRPr lang="en-US" altLang="zh-CN" sz="4000" dirty="0" smtClean="0"/>
          </a:p>
          <a:p>
            <a:r>
              <a:rPr lang="en-US" altLang="zh-CN" sz="4000" dirty="0"/>
              <a:t> 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 &lt;insert id=</a:t>
            </a:r>
            <a:r>
              <a:rPr lang="en-US" altLang="zh-CN" sz="4000" i="1" dirty="0"/>
              <a:t>"</a:t>
            </a:r>
            <a:r>
              <a:rPr lang="en-US" altLang="zh-CN" sz="4000" i="1" dirty="0" err="1"/>
              <a:t>insertUser</a:t>
            </a:r>
            <a:r>
              <a:rPr lang="en-US" altLang="zh-CN" sz="4000" i="1" dirty="0"/>
              <a:t>" </a:t>
            </a:r>
            <a:r>
              <a:rPr lang="en-US" altLang="zh-CN" sz="4000" i="1" dirty="0" err="1">
                <a:solidFill>
                  <a:srgbClr val="FF0000"/>
                </a:solidFill>
              </a:rPr>
              <a:t>keyProperty</a:t>
            </a:r>
            <a:r>
              <a:rPr lang="en-US" altLang="zh-CN" sz="4000" i="1" dirty="0">
                <a:solidFill>
                  <a:srgbClr val="FF0000"/>
                </a:solidFill>
              </a:rPr>
              <a:t>=</a:t>
            </a:r>
            <a:r>
              <a:rPr lang="en-US" altLang="zh-CN" sz="4000" i="1" dirty="0"/>
              <a:t>"id" </a:t>
            </a:r>
            <a:r>
              <a:rPr lang="en-US" altLang="zh-CN" sz="4000" i="1" dirty="0" err="1">
                <a:solidFill>
                  <a:srgbClr val="FF0000"/>
                </a:solidFill>
              </a:rPr>
              <a:t>keyColumn</a:t>
            </a:r>
            <a:r>
              <a:rPr lang="en-US" altLang="zh-CN" sz="4000" i="1" dirty="0"/>
              <a:t>="</a:t>
            </a:r>
            <a:r>
              <a:rPr lang="en-US" altLang="zh-CN" sz="4000" i="1" dirty="0" err="1"/>
              <a:t>userID</a:t>
            </a:r>
            <a:r>
              <a:rPr lang="en-US" altLang="zh-CN" sz="4000" i="1" dirty="0"/>
              <a:t>" </a:t>
            </a:r>
            <a:r>
              <a:rPr lang="en-US" altLang="zh-CN" sz="4000" i="1" dirty="0" err="1">
                <a:solidFill>
                  <a:srgbClr val="FF0000"/>
                </a:solidFill>
              </a:rPr>
              <a:t>useGeneratedKeys</a:t>
            </a:r>
            <a:r>
              <a:rPr lang="en-US" altLang="zh-CN" sz="4000" i="1" dirty="0"/>
              <a:t>="</a:t>
            </a:r>
            <a:r>
              <a:rPr lang="en-US" altLang="zh-CN" sz="4000" i="1" dirty="0" smtClean="0"/>
              <a:t>true“    </a:t>
            </a:r>
            <a:r>
              <a:rPr lang="en-US" altLang="zh-CN" sz="4000" dirty="0" smtClean="0"/>
              <a:t> </a:t>
            </a:r>
            <a:r>
              <a:rPr lang="en-US" altLang="zh-CN" sz="4000" dirty="0" err="1"/>
              <a:t>parameterType</a:t>
            </a:r>
            <a:r>
              <a:rPr lang="en-US" altLang="zh-CN" sz="4000" dirty="0" smtClean="0"/>
              <a:t>=</a:t>
            </a:r>
            <a:r>
              <a:rPr lang="en-US" altLang="zh-CN" sz="4000" i="1" dirty="0" smtClean="0"/>
              <a:t>"User</a:t>
            </a:r>
            <a:r>
              <a:rPr lang="en-US" altLang="zh-CN" sz="4000" i="1" dirty="0"/>
              <a:t>"&gt;</a:t>
            </a:r>
          </a:p>
          <a:p>
            <a:r>
              <a:rPr lang="en-US" altLang="zh-CN" sz="4000" dirty="0"/>
              <a:t>      insert into </a:t>
            </a:r>
            <a:r>
              <a:rPr lang="en-US" altLang="zh-CN" sz="4000" dirty="0" err="1"/>
              <a:t>tb_user</a:t>
            </a:r>
            <a:r>
              <a:rPr lang="en-US" altLang="zh-CN" sz="4000" dirty="0"/>
              <a:t>(name) values(#{name})</a:t>
            </a:r>
          </a:p>
          <a:p>
            <a:r>
              <a:rPr lang="en-US" altLang="zh-CN" sz="4000" dirty="0"/>
              <a:t>  &lt;/insert</a:t>
            </a:r>
            <a:r>
              <a:rPr lang="en-US" altLang="zh-CN" sz="4000" dirty="0" smtClean="0"/>
              <a:t>&gt;</a:t>
            </a:r>
          </a:p>
          <a:p>
            <a:r>
              <a:rPr lang="en-US" altLang="zh-CN" sz="4000" dirty="0"/>
              <a:t> </a:t>
            </a:r>
            <a:r>
              <a:rPr lang="en-US" altLang="zh-CN" sz="4000" dirty="0" smtClean="0"/>
              <a:t>(2.)</a:t>
            </a:r>
            <a:r>
              <a:rPr lang="zh-CN" altLang="en-US" sz="4000" dirty="0" smtClean="0"/>
              <a:t>自定义主键生成策略：</a:t>
            </a:r>
            <a:endParaRPr lang="en-US" altLang="zh-CN" sz="4000" dirty="0" smtClean="0"/>
          </a:p>
          <a:p>
            <a:r>
              <a:rPr lang="en-US" altLang="zh-CN" sz="3200" b="1" dirty="0"/>
              <a:t> </a:t>
            </a:r>
            <a:r>
              <a:rPr lang="en-US" altLang="zh-CN" sz="3200" b="1" dirty="0" smtClean="0"/>
              <a:t>    </a:t>
            </a:r>
            <a:r>
              <a:rPr lang="en-US" altLang="zh-CN" sz="3200" b="1" dirty="0"/>
              <a:t> &lt;insert id=</a:t>
            </a:r>
            <a:r>
              <a:rPr lang="en-US" altLang="zh-CN" sz="3200" b="1" i="1" dirty="0"/>
              <a:t>"insertUser2" </a:t>
            </a:r>
            <a:r>
              <a:rPr lang="en-US" altLang="zh-CN" sz="3200" b="1" i="1" dirty="0" err="1"/>
              <a:t>parameterType</a:t>
            </a:r>
            <a:r>
              <a:rPr lang="en-US" altLang="zh-CN" sz="3200" b="1" i="1" dirty="0" smtClean="0"/>
              <a:t>="User“ </a:t>
            </a:r>
            <a:r>
              <a:rPr lang="en-US" altLang="zh-CN" sz="3200" b="1" dirty="0" err="1" smtClean="0"/>
              <a:t>useGeneratedKeys</a:t>
            </a:r>
            <a:r>
              <a:rPr lang="en-US" altLang="zh-CN" sz="3200" b="1" dirty="0"/>
              <a:t>=</a:t>
            </a:r>
            <a:r>
              <a:rPr lang="en-US" altLang="zh-CN" sz="3200" b="1" i="1" dirty="0"/>
              <a:t>"true" </a:t>
            </a:r>
            <a:r>
              <a:rPr lang="en-US" altLang="zh-CN" sz="3200" b="1" i="1" dirty="0" err="1"/>
              <a:t>keyProperty</a:t>
            </a:r>
            <a:r>
              <a:rPr lang="en-US" altLang="zh-CN" sz="3200" b="1" i="1" dirty="0"/>
              <a:t>="id" </a:t>
            </a:r>
            <a:r>
              <a:rPr lang="en-US" altLang="zh-CN" sz="3200" b="1" i="1" dirty="0" err="1"/>
              <a:t>keyColumn</a:t>
            </a:r>
            <a:r>
              <a:rPr lang="en-US" altLang="zh-CN" sz="3200" b="1" i="1" dirty="0"/>
              <a:t>="id"&gt;</a:t>
            </a:r>
          </a:p>
          <a:p>
            <a:r>
              <a:rPr lang="en-US" altLang="zh-CN" sz="3200" b="1" dirty="0"/>
              <a:t>    </a:t>
            </a:r>
            <a:r>
              <a:rPr lang="en-US" altLang="zh-CN" sz="3200" b="1" dirty="0" smtClean="0"/>
              <a:t>    &lt;</a:t>
            </a:r>
            <a:r>
              <a:rPr lang="en-US" altLang="zh-CN" sz="3200" b="1" dirty="0" err="1">
                <a:solidFill>
                  <a:srgbClr val="FF0000"/>
                </a:solidFill>
              </a:rPr>
              <a:t>selectKey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 err="1"/>
              <a:t>keyProperty</a:t>
            </a:r>
            <a:r>
              <a:rPr lang="en-US" altLang="zh-CN" sz="3200" b="1" dirty="0" smtClean="0"/>
              <a:t>=</a:t>
            </a:r>
            <a:r>
              <a:rPr lang="en-US" altLang="zh-CN" sz="3200" b="1" i="1" dirty="0" smtClean="0"/>
              <a:t>“id” </a:t>
            </a:r>
            <a:r>
              <a:rPr lang="en-US" altLang="zh-CN" sz="3200" b="1" i="1" dirty="0" err="1"/>
              <a:t>resultType</a:t>
            </a:r>
            <a:r>
              <a:rPr lang="en-US" altLang="zh-CN" sz="3200" b="1" i="1" dirty="0" smtClean="0"/>
              <a:t>=“</a:t>
            </a:r>
            <a:r>
              <a:rPr lang="en-US" altLang="zh-CN" sz="3200" b="1" i="1" dirty="0" err="1" smtClean="0"/>
              <a:t>int</a:t>
            </a:r>
            <a:r>
              <a:rPr lang="en-US" altLang="zh-CN" sz="3200" b="1" i="1" dirty="0" smtClean="0"/>
              <a:t>”    order=“</a:t>
            </a:r>
            <a:r>
              <a:rPr lang="en-US" altLang="zh-CN" sz="3200" b="1" i="1" dirty="0" smtClean="0">
                <a:solidFill>
                  <a:srgbClr val="0070C0"/>
                </a:solidFill>
              </a:rPr>
              <a:t>BEFORE</a:t>
            </a:r>
            <a:r>
              <a:rPr lang="en-US" altLang="zh-CN" sz="3200" b="1" i="1" dirty="0" smtClean="0"/>
              <a:t>”&gt;//</a:t>
            </a:r>
            <a:r>
              <a:rPr lang="en-US" altLang="zh-CN" sz="3200" b="1" i="1" dirty="0" err="1" smtClean="0">
                <a:solidFill>
                  <a:srgbClr val="FF0000"/>
                </a:solidFill>
              </a:rPr>
              <a:t>mysql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是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BEFORE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，如果是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oracle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则是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AFTER</a:t>
            </a:r>
            <a:endParaRPr lang="en-US" altLang="zh-CN" sz="3200" b="1" i="1" dirty="0">
              <a:solidFill>
                <a:srgbClr val="FF0000"/>
              </a:solidFill>
            </a:endParaRPr>
          </a:p>
          <a:p>
            <a:r>
              <a:rPr lang="en-US" altLang="zh-CN" sz="3200" b="1" dirty="0"/>
              <a:t>    </a:t>
            </a:r>
            <a:r>
              <a:rPr lang="en-US" altLang="zh-CN" sz="3200" b="1" dirty="0" smtClean="0"/>
              <a:t>               </a:t>
            </a:r>
            <a:r>
              <a:rPr lang="en-US" altLang="zh-CN" sz="3200" b="1" dirty="0"/>
              <a:t>select if(max(id) is null,1,max(id)+2) as </a:t>
            </a:r>
            <a:r>
              <a:rPr lang="en-US" altLang="zh-CN" sz="3200" b="1" dirty="0" err="1"/>
              <a:t>newId</a:t>
            </a:r>
            <a:r>
              <a:rPr lang="en-US" altLang="zh-CN" sz="3200" b="1" dirty="0"/>
              <a:t> from </a:t>
            </a:r>
            <a:r>
              <a:rPr lang="en-US" altLang="zh-CN" sz="3200" b="1" dirty="0" err="1"/>
              <a:t>tb_user</a:t>
            </a:r>
            <a:endParaRPr lang="en-US" altLang="zh-CN" sz="3200" b="1" dirty="0"/>
          </a:p>
          <a:p>
            <a:r>
              <a:rPr lang="en-US" altLang="zh-CN" sz="3200" b="1" dirty="0"/>
              <a:t>    </a:t>
            </a:r>
            <a:r>
              <a:rPr lang="en-US" altLang="zh-CN" sz="3200" b="1" dirty="0" smtClean="0"/>
              <a:t>   &lt;/</a:t>
            </a:r>
            <a:r>
              <a:rPr lang="en-US" altLang="zh-CN" sz="3200" b="1" dirty="0" err="1">
                <a:solidFill>
                  <a:srgbClr val="FF0000"/>
                </a:solidFill>
              </a:rPr>
              <a:t>selectKey</a:t>
            </a:r>
            <a:r>
              <a:rPr lang="en-US" altLang="zh-CN" sz="3200" b="1" dirty="0"/>
              <a:t>&gt;</a:t>
            </a:r>
          </a:p>
          <a:p>
            <a:r>
              <a:rPr lang="en-US" altLang="zh-CN" sz="3200" b="1" dirty="0"/>
              <a:t>   </a:t>
            </a:r>
            <a:r>
              <a:rPr lang="en-US" altLang="zh-CN" sz="3200" b="1" dirty="0" smtClean="0"/>
              <a:t>                 </a:t>
            </a:r>
            <a:r>
              <a:rPr lang="en-US" altLang="zh-CN" sz="3200" b="1" dirty="0"/>
              <a:t>insert into </a:t>
            </a:r>
            <a:r>
              <a:rPr lang="en-US" altLang="zh-CN" sz="3200" b="1" dirty="0" err="1"/>
              <a:t>tb_user</a:t>
            </a:r>
            <a:r>
              <a:rPr lang="en-US" altLang="zh-CN" sz="3200" b="1" dirty="0"/>
              <a:t>(</a:t>
            </a:r>
            <a:r>
              <a:rPr lang="en-US" altLang="zh-CN" sz="3200" b="1" dirty="0" err="1"/>
              <a:t>id,name</a:t>
            </a:r>
            <a:r>
              <a:rPr lang="en-US" altLang="zh-CN" sz="3200" b="1" dirty="0"/>
              <a:t>) values(#{id},#{name})</a:t>
            </a:r>
          </a:p>
          <a:p>
            <a:r>
              <a:rPr lang="en-US" altLang="zh-CN" sz="3200" b="1" dirty="0"/>
              <a:t>  </a:t>
            </a:r>
            <a:r>
              <a:rPr lang="en-US" altLang="zh-CN" sz="3200" b="1" dirty="0" smtClean="0"/>
              <a:t> &lt;/</a:t>
            </a:r>
            <a:r>
              <a:rPr lang="en-US" altLang="zh-CN" sz="3200" b="1" dirty="0"/>
              <a:t>insert&gt;</a:t>
            </a:r>
            <a:endParaRPr lang="en-US" altLang="zh-CN" sz="3200" b="1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392" y="5921896"/>
            <a:ext cx="1065718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3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映射注册：全局配置文件</a:t>
            </a:r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mappers_sql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的映射注册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6704" y="1601416"/>
            <a:ext cx="23258584" cy="11809312"/>
          </a:xfrm>
        </p:spPr>
        <p:txBody>
          <a:bodyPr/>
          <a:lstStyle/>
          <a:p>
            <a:r>
              <a:rPr lang="en-US" altLang="zh-CN" sz="3600" b="1" dirty="0" smtClean="0"/>
              <a:t>Mappers</a:t>
            </a:r>
            <a:r>
              <a:rPr lang="zh-CN" altLang="en-US" sz="3600" b="1" dirty="0" smtClean="0"/>
              <a:t>标签的作用：将</a:t>
            </a:r>
            <a:r>
              <a:rPr lang="zh-CN" altLang="en-US" sz="3600" b="1" dirty="0"/>
              <a:t>我们写好的</a:t>
            </a:r>
            <a:r>
              <a:rPr lang="en-US" altLang="zh-CN" sz="3600" b="1" dirty="0" err="1"/>
              <a:t>sql</a:t>
            </a:r>
            <a:r>
              <a:rPr lang="zh-CN" altLang="en-US" sz="3600" b="1" dirty="0"/>
              <a:t>映射文件（</a:t>
            </a:r>
            <a:r>
              <a:rPr lang="en-US" altLang="zh-CN" sz="3600" b="1" dirty="0"/>
              <a:t>EmployeeMapper.xml</a:t>
            </a:r>
            <a:r>
              <a:rPr lang="zh-CN" altLang="en-US" sz="3600" b="1" dirty="0" smtClean="0"/>
              <a:t>）注册</a:t>
            </a:r>
            <a:r>
              <a:rPr lang="zh-CN" altLang="en-US" sz="3600" b="1" dirty="0"/>
              <a:t>到全局配置文件（</a:t>
            </a:r>
            <a:r>
              <a:rPr lang="en-US" altLang="zh-CN" sz="3600" b="1" dirty="0"/>
              <a:t>mybatis-config.xml</a:t>
            </a:r>
            <a:r>
              <a:rPr lang="zh-CN" altLang="en-US" sz="3600" b="1" dirty="0"/>
              <a:t>）</a:t>
            </a:r>
            <a:r>
              <a:rPr lang="zh-CN" altLang="en-US" sz="3600" b="1" dirty="0" smtClean="0"/>
              <a:t>中。</a:t>
            </a:r>
            <a:endParaRPr lang="en-US" altLang="zh-CN" sz="3600" b="1" dirty="0" smtClean="0"/>
          </a:p>
          <a:p>
            <a:r>
              <a:rPr lang="en-US" altLang="zh-CN" sz="3200" b="1" dirty="0"/>
              <a:t>&lt;mappers&gt;</a:t>
            </a:r>
          </a:p>
          <a:p>
            <a:r>
              <a:rPr lang="en-US" altLang="zh-CN" sz="3200" b="1" dirty="0"/>
              <a:t>		</a:t>
            </a:r>
            <a:r>
              <a:rPr lang="en-US" altLang="zh-CN" sz="3200" b="1" dirty="0" smtClean="0"/>
              <a:t>&lt;!--    mapper:      </a:t>
            </a:r>
            <a:r>
              <a:rPr lang="zh-CN" altLang="en-US" sz="3200" b="1" dirty="0" smtClean="0"/>
              <a:t>注册</a:t>
            </a:r>
            <a:r>
              <a:rPr lang="zh-CN" altLang="en-US" sz="3200" b="1" dirty="0"/>
              <a:t>一个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 </a:t>
            </a:r>
          </a:p>
          <a:p>
            <a:r>
              <a:rPr lang="zh-CN" altLang="en-US" sz="3200" b="1" dirty="0"/>
              <a:t>			</a:t>
            </a:r>
            <a:r>
              <a:rPr lang="zh-CN" altLang="en-US" sz="3200" b="1" dirty="0" smtClean="0"/>
              <a:t>         </a:t>
            </a:r>
            <a:r>
              <a:rPr lang="en-US" altLang="zh-CN" sz="3200" b="1" dirty="0" smtClean="0"/>
              <a:t>resource</a:t>
            </a:r>
            <a:r>
              <a:rPr lang="zh-CN" altLang="en-US" sz="3200" b="1" dirty="0"/>
              <a:t>：引用类路径下的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</a:t>
            </a:r>
            <a:r>
              <a:rPr lang="zh-CN" altLang="en-US" sz="3200" b="1" dirty="0" smtClean="0"/>
              <a:t>文件，例如：</a:t>
            </a:r>
            <a:r>
              <a:rPr lang="en-US" altLang="zh-CN" sz="3200" b="1" dirty="0" err="1" smtClean="0"/>
              <a:t>mybatis</a:t>
            </a:r>
            <a:r>
              <a:rPr lang="en-US" altLang="zh-CN" sz="3200" b="1" dirty="0" smtClean="0"/>
              <a:t>/mapper/EmployeeMapper.xml</a:t>
            </a:r>
            <a:endParaRPr lang="en-US" altLang="zh-CN" sz="3200" b="1" dirty="0"/>
          </a:p>
          <a:p>
            <a:r>
              <a:rPr lang="en-US" altLang="zh-CN" sz="3200" b="1" dirty="0"/>
              <a:t>				</a:t>
            </a:r>
            <a:r>
              <a:rPr lang="en-US" altLang="zh-CN" sz="3200" b="1" dirty="0" err="1"/>
              <a:t>url</a:t>
            </a:r>
            <a:r>
              <a:rPr lang="zh-CN" altLang="en-US" sz="3200" b="1" dirty="0"/>
              <a:t>：引用网路路径或者磁盘路径下的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</a:t>
            </a:r>
            <a:r>
              <a:rPr lang="zh-CN" altLang="en-US" sz="3200" b="1" dirty="0" smtClean="0"/>
              <a:t>文件，例如：</a:t>
            </a:r>
            <a:r>
              <a:rPr lang="en-US" altLang="zh-CN" sz="3200" b="1" dirty="0" smtClean="0"/>
              <a:t>file</a:t>
            </a:r>
            <a:r>
              <a:rPr lang="en-US" altLang="zh-CN" sz="3200" b="1" dirty="0"/>
              <a:t>:///</a:t>
            </a:r>
            <a:r>
              <a:rPr lang="en-US" altLang="zh-CN" sz="3200" b="1" dirty="0" smtClean="0"/>
              <a:t>var/mappers/AuthorMapper.xml</a:t>
            </a:r>
            <a:r>
              <a:rPr lang="en-US" altLang="zh-CN" sz="3200" b="1" dirty="0"/>
              <a:t>	</a:t>
            </a:r>
          </a:p>
          <a:p>
            <a:r>
              <a:rPr lang="en-US" altLang="zh-CN" sz="3200" b="1" dirty="0"/>
              <a:t>				</a:t>
            </a:r>
            <a:r>
              <a:rPr lang="zh-CN" altLang="en-US" sz="3200" b="1" dirty="0"/>
              <a:t>注册接口</a:t>
            </a:r>
          </a:p>
          <a:p>
            <a:r>
              <a:rPr lang="zh-CN" altLang="en-US" sz="3200" b="1" dirty="0"/>
              <a:t>				</a:t>
            </a:r>
            <a:r>
              <a:rPr lang="en-US" altLang="zh-CN" sz="3200" b="1" dirty="0"/>
              <a:t>class</a:t>
            </a:r>
            <a:r>
              <a:rPr lang="zh-CN" altLang="en-US" sz="3200" b="1" dirty="0"/>
              <a:t>：引用（注册）接口，</a:t>
            </a:r>
          </a:p>
          <a:p>
            <a:r>
              <a:rPr lang="zh-CN" altLang="en-US" sz="3200" b="1" dirty="0"/>
              <a:t>					</a:t>
            </a:r>
            <a:r>
              <a:rPr lang="en-US" altLang="zh-CN" sz="3200" b="1" dirty="0"/>
              <a:t>1</a:t>
            </a:r>
            <a:r>
              <a:rPr lang="zh-CN" altLang="en-US" sz="3200" b="1" dirty="0"/>
              <a:t>、有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映射文件，映射文件名必须和接口同名，并且放在与接口同一目录下；</a:t>
            </a:r>
          </a:p>
          <a:p>
            <a:r>
              <a:rPr lang="zh-CN" altLang="en-US" sz="3200" b="1" dirty="0"/>
              <a:t>					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、没有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映射文件，所有的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都是利用注解写在接口上</a:t>
            </a:r>
            <a:r>
              <a:rPr lang="en-US" altLang="zh-CN" sz="3200" b="1" dirty="0"/>
              <a:t>;</a:t>
            </a:r>
          </a:p>
          <a:p>
            <a:r>
              <a:rPr lang="en-US" altLang="zh-CN" sz="3200" b="1" dirty="0"/>
              <a:t>					</a:t>
            </a:r>
            <a:r>
              <a:rPr lang="zh-CN" altLang="en-US" sz="3200" b="1" dirty="0"/>
              <a:t>推荐</a:t>
            </a:r>
            <a:r>
              <a:rPr lang="zh-CN" altLang="en-US" sz="3200" b="1" dirty="0" smtClean="0"/>
              <a:t>： 比较</a:t>
            </a:r>
            <a:r>
              <a:rPr lang="zh-CN" altLang="en-US" sz="3200" b="1" dirty="0"/>
              <a:t>重要的，复杂的</a:t>
            </a:r>
            <a:r>
              <a:rPr lang="en-US" altLang="zh-CN" sz="3200" b="1" dirty="0"/>
              <a:t>Dao</a:t>
            </a:r>
            <a:r>
              <a:rPr lang="zh-CN" altLang="en-US" sz="3200" b="1" dirty="0"/>
              <a:t>接口我们来写</a:t>
            </a:r>
            <a:r>
              <a:rPr lang="en-US" altLang="zh-CN" sz="3200" b="1" dirty="0" err="1"/>
              <a:t>sql</a:t>
            </a:r>
            <a:r>
              <a:rPr lang="zh-CN" altLang="en-US" sz="3200" b="1" dirty="0"/>
              <a:t>映射文件</a:t>
            </a:r>
          </a:p>
          <a:p>
            <a:r>
              <a:rPr lang="zh-CN" altLang="en-US" sz="3200" b="1" dirty="0"/>
              <a:t>						不重要，简单的</a:t>
            </a:r>
            <a:r>
              <a:rPr lang="en-US" altLang="zh-CN" sz="3200" b="1" dirty="0"/>
              <a:t>Dao</a:t>
            </a:r>
            <a:r>
              <a:rPr lang="zh-CN" altLang="en-US" sz="3200" b="1" dirty="0"/>
              <a:t>接口为了开发快速可以使用注解</a:t>
            </a:r>
            <a:r>
              <a:rPr lang="zh-CN" altLang="en-US" sz="3200" b="1" dirty="0" smtClean="0"/>
              <a:t>；   </a:t>
            </a:r>
            <a:r>
              <a:rPr lang="zh-CN" altLang="en-US" sz="3200" b="1" dirty="0"/>
              <a:t>	</a:t>
            </a:r>
            <a:r>
              <a:rPr lang="en-US" altLang="zh-CN" sz="3200" b="1" dirty="0"/>
              <a:t>--&gt;</a:t>
            </a:r>
          </a:p>
          <a:p>
            <a:r>
              <a:rPr lang="en-US" altLang="zh-CN" sz="3200" b="1" dirty="0"/>
              <a:t>		&lt;!-- &lt;mapper resource="</a:t>
            </a:r>
            <a:r>
              <a:rPr lang="en-US" altLang="zh-CN" sz="3200" b="1" dirty="0" err="1"/>
              <a:t>mybatis</a:t>
            </a:r>
            <a:r>
              <a:rPr lang="en-US" altLang="zh-CN" sz="3200" b="1" dirty="0"/>
              <a:t>/mapper/EmployeeMapper.xml"/&gt; --&gt;</a:t>
            </a:r>
          </a:p>
          <a:p>
            <a:r>
              <a:rPr lang="en-US" altLang="zh-CN" sz="3200" b="1" dirty="0"/>
              <a:t>		&lt;!-- &lt;mapper class="</a:t>
            </a:r>
            <a:r>
              <a:rPr lang="en-US" altLang="zh-CN" sz="3200" b="1" dirty="0" err="1" smtClean="0"/>
              <a:t>com.neusosft.mybatis.dao.EmployeeMapperAnnotation</a:t>
            </a:r>
            <a:r>
              <a:rPr lang="en-US" altLang="zh-CN" sz="3200" b="1" dirty="0"/>
              <a:t>"/&gt; </a:t>
            </a:r>
            <a:r>
              <a:rPr lang="en-US" altLang="zh-CN" sz="3200" b="1" dirty="0" smtClean="0"/>
              <a:t>--&gt;</a:t>
            </a:r>
            <a:endParaRPr lang="en-US" altLang="zh-CN" sz="3200" b="1" dirty="0"/>
          </a:p>
          <a:p>
            <a:r>
              <a:rPr lang="en-US" altLang="zh-CN" sz="3200" b="1" dirty="0"/>
              <a:t>		&lt;!-- </a:t>
            </a:r>
            <a:r>
              <a:rPr lang="zh-CN" altLang="en-US" sz="3200" b="1" dirty="0"/>
              <a:t>批量注册</a:t>
            </a:r>
            <a:r>
              <a:rPr lang="zh-CN" altLang="en-US" sz="3200" b="1" dirty="0" smtClean="0"/>
              <a:t>：要求映射文件和接口类处在同一包下，且映射文件名和接口类名相同 </a:t>
            </a:r>
            <a:r>
              <a:rPr lang="en-US" altLang="zh-CN" sz="3200" b="1" dirty="0"/>
              <a:t>--&gt;</a:t>
            </a:r>
          </a:p>
          <a:p>
            <a:r>
              <a:rPr lang="en-US" altLang="zh-CN" sz="3200" b="1" dirty="0"/>
              <a:t>		&lt;package name="</a:t>
            </a:r>
            <a:r>
              <a:rPr lang="en-US" altLang="zh-CN" sz="3200" b="1" dirty="0" err="1"/>
              <a:t>com.atguigu.mybatis.dao</a:t>
            </a:r>
            <a:r>
              <a:rPr lang="en-US" altLang="zh-CN" sz="3200" b="1" dirty="0"/>
              <a:t>"/&gt;</a:t>
            </a:r>
          </a:p>
          <a:p>
            <a:r>
              <a:rPr lang="en-US" altLang="zh-CN" sz="3200" b="1" dirty="0"/>
              <a:t>	&lt;/mappers&gt;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555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association</a:t>
            </a:r>
            <a:r>
              <a:rPr lang="zh-CN" altLang="en-US" b="1" dirty="0" smtClean="0">
                <a:solidFill>
                  <a:srgbClr val="0070C0"/>
                </a:solidFill>
              </a:rPr>
              <a:t>标签的属性介绍：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60" y="1889449"/>
            <a:ext cx="22201200" cy="900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00" y="10901217"/>
            <a:ext cx="22198760" cy="2412134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5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MyBatis</a:t>
            </a:r>
            <a:r>
              <a:rPr lang="zh-CN" altLang="en-US" dirty="0" smtClean="0"/>
              <a:t>映射文件：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多个接口参数的用法：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3200" y="1961456"/>
            <a:ext cx="22201200" cy="11521280"/>
          </a:xfrm>
        </p:spPr>
        <p:txBody>
          <a:bodyPr/>
          <a:lstStyle/>
          <a:p>
            <a:pPr marL="1094400" indent="-9144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单个参数（基本类型）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不会做特殊的出来，直接使用</a:t>
            </a:r>
            <a:r>
              <a:rPr lang="en-US" altLang="zh-CN" dirty="0" smtClean="0"/>
              <a:t>#{</a:t>
            </a:r>
            <a:r>
              <a:rPr lang="zh-CN" altLang="en-US" dirty="0" smtClean="0"/>
              <a:t>参数名</a:t>
            </a:r>
            <a:r>
              <a:rPr lang="en-US" altLang="zh-CN" dirty="0" smtClean="0"/>
              <a:t>}</a:t>
            </a:r>
            <a:r>
              <a:rPr lang="zh-CN" altLang="en-US" dirty="0" smtClean="0"/>
              <a:t>就可以了，而且参数名可以任意，通常要求和接口中的参数名一致（良好的规范）；</a:t>
            </a:r>
            <a:endParaRPr lang="en-US" altLang="zh-CN" dirty="0" smtClean="0"/>
          </a:p>
          <a:p>
            <a:pPr marL="1094400" indent="-9144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单个参数（</a:t>
            </a:r>
            <a:r>
              <a:rPr lang="en-US" altLang="zh-CN" dirty="0" smtClean="0">
                <a:solidFill>
                  <a:srgbClr val="FF0000"/>
                </a:solidFill>
              </a:rPr>
              <a:t>JavaBean</a:t>
            </a:r>
            <a:r>
              <a:rPr lang="zh-CN" altLang="en-US" dirty="0" smtClean="0">
                <a:solidFill>
                  <a:srgbClr val="FF0000"/>
                </a:solidFill>
              </a:rPr>
              <a:t>类型）</a:t>
            </a:r>
            <a:r>
              <a:rPr lang="en-US" altLang="zh-CN" dirty="0" smtClean="0"/>
              <a:t>:</a:t>
            </a:r>
            <a:r>
              <a:rPr lang="zh-CN" altLang="en-US" dirty="0" smtClean="0"/>
              <a:t>直接使用</a:t>
            </a:r>
            <a:r>
              <a:rPr lang="en-US" altLang="zh-CN" dirty="0" smtClean="0"/>
              <a:t>#{JavaBean</a:t>
            </a:r>
            <a:r>
              <a:rPr lang="zh-CN" altLang="en-US" dirty="0" smtClean="0"/>
              <a:t>对应的属性名</a:t>
            </a:r>
            <a:r>
              <a:rPr lang="en-US" altLang="zh-CN" dirty="0" smtClean="0"/>
              <a:t>}</a:t>
            </a:r>
            <a:r>
              <a:rPr lang="zh-CN" altLang="en-US" dirty="0" smtClean="0"/>
              <a:t>就可以获取了。</a:t>
            </a:r>
            <a:endParaRPr lang="en-US" altLang="zh-CN" dirty="0" smtClean="0"/>
          </a:p>
          <a:p>
            <a:pPr marL="1094400" indent="-9144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多</a:t>
            </a:r>
            <a:r>
              <a:rPr lang="zh-CN" altLang="en-US" dirty="0" smtClean="0">
                <a:solidFill>
                  <a:srgbClr val="FF0000"/>
                </a:solidFill>
              </a:rPr>
              <a:t>个参数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类型作为参数或使用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Param</a:t>
            </a:r>
            <a:r>
              <a:rPr lang="zh-CN" altLang="en-US" dirty="0" smtClean="0"/>
              <a:t>注解。</a:t>
            </a:r>
            <a:endParaRPr lang="en-US" altLang="zh-CN" dirty="0" smtClean="0"/>
          </a:p>
          <a:p>
            <a:pPr marL="180000" indent="0"/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）使用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类型作为参数的方</a:t>
            </a:r>
            <a:r>
              <a:rPr lang="zh-CN" altLang="en-US" dirty="0" smtClean="0"/>
              <a:t>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就是在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中通过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来映射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使用的参数值名字，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用来存放参数值，需要多个参数时，通过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key-value</a:t>
            </a:r>
            <a:r>
              <a:rPr lang="zh-CN" altLang="en-US" dirty="0" smtClean="0"/>
              <a:t>方式传递参数值，由于这种方式还需要自己手动创建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以及对参数进行赋值，其实并不简洁。</a:t>
            </a:r>
            <a:endParaRPr lang="en-US" altLang="zh-CN" dirty="0" smtClean="0"/>
          </a:p>
          <a:p>
            <a:pPr marL="180000" indent="0"/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）使用注解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Param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的方式</a:t>
            </a:r>
            <a:r>
              <a:rPr lang="zh-CN" altLang="en-US" dirty="0" smtClean="0"/>
              <a:t>:给接口中的参数配置注解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Param</a:t>
            </a:r>
            <a:r>
              <a:rPr lang="zh-CN" altLang="en-US" dirty="0" smtClean="0"/>
              <a:t>后，</a:t>
            </a:r>
            <a:r>
              <a:rPr lang="en-US" altLang="zh-CN" dirty="0" err="1" smtClean="0"/>
              <a:t>mybatis</a:t>
            </a:r>
            <a:r>
              <a:rPr lang="zh-CN" altLang="en-US" dirty="0"/>
              <a:t>就</a:t>
            </a:r>
            <a:r>
              <a:rPr lang="zh-CN" altLang="en-US" dirty="0" smtClean="0"/>
              <a:t>会自动将参数封装成一个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类型，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Param</a:t>
            </a:r>
            <a:r>
              <a:rPr lang="zh-CN" altLang="en-US" dirty="0" smtClean="0"/>
              <a:t>注解值会作为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key,</a:t>
            </a:r>
            <a:r>
              <a:rPr lang="zh-CN" altLang="en-US" dirty="0" smtClean="0"/>
              <a:t>因此在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部分就可以通过配置的注解值来使用参数。</a:t>
            </a:r>
            <a:endParaRPr lang="en-US" altLang="zh-CN" dirty="0" smtClean="0"/>
          </a:p>
          <a:p>
            <a:pPr marL="180000" indent="0"/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public </a:t>
            </a:r>
            <a:r>
              <a:rPr lang="en-US" altLang="zh-CN" dirty="0" err="1" smtClean="0">
                <a:solidFill>
                  <a:srgbClr val="FF0000"/>
                </a:solidFill>
              </a:rPr>
              <a:t>Emp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getEmp</a:t>
            </a:r>
            <a:r>
              <a:rPr lang="en-US" altLang="zh-CN" dirty="0" smtClean="0">
                <a:solidFill>
                  <a:srgbClr val="2EAA46"/>
                </a:solidFill>
              </a:rPr>
              <a:t>(@</a:t>
            </a:r>
            <a:r>
              <a:rPr lang="en-US" altLang="zh-CN" dirty="0" err="1" smtClean="0">
                <a:solidFill>
                  <a:srgbClr val="2EAA46"/>
                </a:solidFill>
              </a:rPr>
              <a:t>Param</a:t>
            </a:r>
            <a:r>
              <a:rPr lang="en-US" altLang="zh-CN" dirty="0" smtClean="0">
                <a:solidFill>
                  <a:srgbClr val="FF0000"/>
                </a:solidFill>
              </a:rPr>
              <a:t>(“</a:t>
            </a:r>
            <a:r>
              <a:rPr lang="en-US" altLang="zh-CN" dirty="0" err="1" smtClean="0">
                <a:solidFill>
                  <a:srgbClr val="FF0000"/>
                </a:solidFill>
              </a:rPr>
              <a:t>empId</a:t>
            </a:r>
            <a:r>
              <a:rPr lang="en-US" altLang="zh-CN" dirty="0" smtClean="0">
                <a:solidFill>
                  <a:srgbClr val="FF0000"/>
                </a:solidFill>
              </a:rPr>
              <a:t>”)Integer </a:t>
            </a:r>
            <a:r>
              <a:rPr lang="en-US" altLang="zh-CN" dirty="0" err="1" smtClean="0">
                <a:solidFill>
                  <a:srgbClr val="FF0000"/>
                </a:solidFill>
              </a:rPr>
              <a:t>empId</a:t>
            </a:r>
            <a:r>
              <a:rPr lang="en-US" altLang="zh-CN" dirty="0" smtClean="0">
                <a:solidFill>
                  <a:srgbClr val="2EAA46"/>
                </a:solidFill>
              </a:rPr>
              <a:t>, @</a:t>
            </a:r>
            <a:r>
              <a:rPr lang="en-US" altLang="zh-CN" dirty="0" err="1" smtClean="0">
                <a:solidFill>
                  <a:srgbClr val="2EAA46"/>
                </a:solidFill>
              </a:rPr>
              <a:t>Param</a:t>
            </a:r>
            <a:r>
              <a:rPr lang="en-US" altLang="zh-CN" dirty="0" smtClean="0">
                <a:solidFill>
                  <a:srgbClr val="FF0000"/>
                </a:solidFill>
              </a:rPr>
              <a:t>(“</a:t>
            </a:r>
            <a:r>
              <a:rPr lang="en-US" altLang="zh-CN" dirty="0" err="1" smtClean="0">
                <a:solidFill>
                  <a:srgbClr val="FF0000"/>
                </a:solidFill>
              </a:rPr>
              <a:t>empName</a:t>
            </a:r>
            <a:r>
              <a:rPr lang="en-US" altLang="zh-CN" dirty="0" smtClean="0">
                <a:solidFill>
                  <a:srgbClr val="FF0000"/>
                </a:solidFill>
              </a:rPr>
              <a:t>”) String name);</a:t>
            </a:r>
          </a:p>
          <a:p>
            <a:pPr marL="180000" indent="0"/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</a:t>
            </a:r>
          </a:p>
          <a:p>
            <a:pPr marL="180000" indent="0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6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800" b="1" dirty="0">
                <a:solidFill>
                  <a:schemeClr val="accent1">
                    <a:lumMod val="75000"/>
                  </a:schemeClr>
                </a:solidFill>
              </a:rPr>
              <a:t>多个接口参数的用法：</a:t>
            </a:r>
            <a:endParaRPr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15916" y="2105472"/>
            <a:ext cx="22201200" cy="10119600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3.</a:t>
            </a:r>
            <a:r>
              <a:rPr lang="zh-CN" altLang="en-US" dirty="0">
                <a:solidFill>
                  <a:srgbClr val="FF0000"/>
                </a:solidFill>
              </a:rPr>
              <a:t>）没有使用注解的方式</a:t>
            </a:r>
            <a:r>
              <a:rPr lang="zh-CN" altLang="en-US" dirty="0"/>
              <a:t>：</a:t>
            </a:r>
            <a:r>
              <a:rPr lang="en-US" altLang="zh-CN" dirty="0"/>
              <a:t>xml</a:t>
            </a:r>
            <a:r>
              <a:rPr lang="zh-CN" altLang="en-US" dirty="0"/>
              <a:t>中的</a:t>
            </a:r>
            <a:r>
              <a:rPr lang="en-US" altLang="zh-CN" dirty="0" err="1"/>
              <a:t>sql</a:t>
            </a:r>
            <a:r>
              <a:rPr lang="zh-CN" altLang="en-US" dirty="0"/>
              <a:t>中可以使用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param1</a:t>
            </a:r>
            <a:r>
              <a:rPr lang="zh-CN" altLang="en-US" dirty="0"/>
              <a:t>、</a:t>
            </a:r>
            <a:r>
              <a:rPr lang="en-US" altLang="zh-CN" dirty="0"/>
              <a:t>param2…</a:t>
            </a:r>
            <a:r>
              <a:rPr lang="zh-CN" altLang="en-US" dirty="0"/>
              <a:t>来表示，例如</a:t>
            </a:r>
            <a:r>
              <a:rPr lang="en-US" altLang="zh-CN" dirty="0" smtClean="0"/>
              <a:t>: </a:t>
            </a:r>
            <a:r>
              <a:rPr lang="zh-CN" altLang="en-US" dirty="0" smtClean="0"/>
              <a:t>接口中的方法：</a:t>
            </a:r>
            <a:r>
              <a:rPr lang="en-US" altLang="zh-CN" dirty="0" smtClean="0"/>
              <a:t>public User </a:t>
            </a:r>
            <a:r>
              <a:rPr lang="en-US" altLang="zh-CN" dirty="0" err="1" smtClean="0"/>
              <a:t>getUserByIdAndName</a:t>
            </a:r>
            <a:r>
              <a:rPr lang="en-US" altLang="zh-CN" dirty="0" smtClean="0"/>
              <a:t>(String </a:t>
            </a:r>
            <a:r>
              <a:rPr lang="en-US" altLang="zh-CN" dirty="0" err="1" smtClean="0"/>
              <a:t>userId,String</a:t>
            </a:r>
            <a:r>
              <a:rPr lang="en-US" altLang="zh-CN" dirty="0" smtClean="0"/>
              <a:t> username);XML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SQL: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select * from </a:t>
            </a:r>
            <a:r>
              <a:rPr lang="en-US" altLang="zh-CN" dirty="0" err="1" smtClean="0"/>
              <a:t>tb_user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=#{0} and username=#{1}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或者   </a:t>
            </a:r>
            <a:r>
              <a:rPr lang="en-US" altLang="zh-CN" dirty="0" smtClean="0"/>
              <a:t>select * from </a:t>
            </a:r>
            <a:r>
              <a:rPr lang="en-US" altLang="zh-CN" dirty="0" err="1" smtClean="0"/>
              <a:t>tb_user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=#{param1} and username=#{param2}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</a:rPr>
              <a:t>）如果多个参数不是业务模型中的数据，但是经常使用，推荐编写一个</a:t>
            </a:r>
            <a:r>
              <a:rPr lang="en-US" altLang="zh-CN" dirty="0" smtClean="0">
                <a:solidFill>
                  <a:srgbClr val="FF0000"/>
                </a:solidFill>
              </a:rPr>
              <a:t>TO(Transfer Object)</a:t>
            </a:r>
            <a:r>
              <a:rPr lang="zh-CN" altLang="en-US" dirty="0" smtClean="0">
                <a:solidFill>
                  <a:srgbClr val="FF0000"/>
                </a:solidFill>
              </a:rPr>
              <a:t>数据传递对象类，来作为参数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例如：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class </a:t>
            </a:r>
            <a:r>
              <a:rPr lang="en-US" altLang="zh-CN" dirty="0" err="1" smtClean="0"/>
              <a:t>Emp</a:t>
            </a:r>
            <a:r>
              <a:rPr lang="en-US" altLang="zh-CN" dirty="0" smtClean="0"/>
              <a:t>{   String </a:t>
            </a:r>
            <a:r>
              <a:rPr lang="en-US" altLang="zh-CN" dirty="0" err="1" smtClean="0"/>
              <a:t>firstName;String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lastName</a:t>
            </a:r>
            <a:r>
              <a:rPr lang="en-US" altLang="zh-CN" dirty="0" smtClean="0"/>
              <a:t>;…..}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接口中的方法：</a:t>
            </a:r>
            <a:r>
              <a:rPr lang="en-US" altLang="zh-CN" dirty="0" smtClean="0"/>
              <a:t>public  User </a:t>
            </a:r>
            <a:r>
              <a:rPr lang="en-US" altLang="zh-CN" dirty="0" err="1" smtClean="0"/>
              <a:t>getUser</a:t>
            </a:r>
            <a:r>
              <a:rPr lang="en-US" altLang="zh-CN" dirty="0" smtClean="0"/>
              <a:t>( Integer </a:t>
            </a:r>
            <a:r>
              <a:rPr lang="en-US" altLang="zh-CN" dirty="0" err="1" smtClean="0"/>
              <a:t>id,Page</a:t>
            </a:r>
            <a:r>
              <a:rPr lang="en-US" altLang="zh-CN" dirty="0" smtClean="0"/>
              <a:t> page)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XML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中： </a:t>
            </a:r>
            <a:r>
              <a:rPr lang="en-US" altLang="zh-CN" dirty="0" smtClean="0"/>
              <a:t>select * from </a:t>
            </a:r>
            <a:r>
              <a:rPr lang="en-US" altLang="zh-CN" dirty="0" err="1" smtClean="0"/>
              <a:t>tb_user</a:t>
            </a:r>
            <a:r>
              <a:rPr lang="en-US" altLang="zh-CN" dirty="0" smtClean="0"/>
              <a:t> where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=#{param1} and name=#{param2.lastName}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95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</a:rPr>
              <a:t>多个接口参数的用法：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321496"/>
            <a:ext cx="22466496" cy="10119600"/>
          </a:xfrm>
        </p:spPr>
        <p:txBody>
          <a:bodyPr/>
          <a:lstStyle/>
          <a:p>
            <a:r>
              <a:rPr lang="en-US" altLang="zh-CN" dirty="0" smtClean="0"/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5.</a:t>
            </a:r>
            <a:r>
              <a:rPr lang="zh-CN" altLang="en-US" dirty="0" smtClean="0">
                <a:solidFill>
                  <a:srgbClr val="FF0000"/>
                </a:solidFill>
              </a:rPr>
              <a:t>）如果参数时</a:t>
            </a:r>
            <a:r>
              <a:rPr lang="en-US" altLang="zh-CN" dirty="0" smtClean="0">
                <a:solidFill>
                  <a:srgbClr val="FF0000"/>
                </a:solidFill>
              </a:rPr>
              <a:t>Collection(</a:t>
            </a:r>
            <a:r>
              <a:rPr lang="en-US" altLang="zh-CN" dirty="0" err="1" smtClean="0">
                <a:solidFill>
                  <a:srgbClr val="FF0000"/>
                </a:solidFill>
              </a:rPr>
              <a:t>List,Set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类型或数组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也会特殊处理，也会把传入的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或者数组封装在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key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collection[index]</a:t>
            </a:r>
            <a:r>
              <a:rPr lang="zh-CN" altLang="en-US" dirty="0" smtClean="0"/>
              <a:t>，如果是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还可以使用</a:t>
            </a:r>
            <a:r>
              <a:rPr lang="en-US" altLang="zh-CN" dirty="0" smtClean="0">
                <a:solidFill>
                  <a:srgbClr val="FF0000"/>
                </a:solidFill>
              </a:rPr>
              <a:t>list[index</a:t>
            </a:r>
            <a:r>
              <a:rPr lang="en-US" altLang="zh-CN" dirty="0" smtClean="0"/>
              <a:t>]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key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如果是数组可以使用</a:t>
            </a:r>
            <a:r>
              <a:rPr lang="en-US" altLang="zh-CN" dirty="0" smtClean="0">
                <a:solidFill>
                  <a:srgbClr val="FF0000"/>
                </a:solidFill>
              </a:rPr>
              <a:t>array[index]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key.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public Employee </a:t>
            </a:r>
            <a:r>
              <a:rPr lang="en-US" altLang="zh-CN" dirty="0" err="1" smtClean="0"/>
              <a:t>getEmpById</a:t>
            </a:r>
            <a:r>
              <a:rPr lang="en-US" altLang="zh-CN" dirty="0" smtClean="0"/>
              <a:t>(List&lt;Integer&gt; ids);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取出第一个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的值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2EAA46"/>
                </a:solidFill>
              </a:rPr>
              <a:t> </a:t>
            </a:r>
            <a:r>
              <a:rPr lang="en-US" altLang="zh-CN" dirty="0" smtClean="0">
                <a:solidFill>
                  <a:srgbClr val="2EAA46"/>
                </a:solidFill>
              </a:rPr>
              <a:t>    select * from </a:t>
            </a:r>
            <a:r>
              <a:rPr lang="en-US" altLang="zh-CN" dirty="0" err="1" smtClean="0">
                <a:solidFill>
                  <a:srgbClr val="2EAA46"/>
                </a:solidFill>
              </a:rPr>
              <a:t>tb_emp</a:t>
            </a:r>
            <a:r>
              <a:rPr lang="en-US" altLang="zh-CN" dirty="0" smtClean="0">
                <a:solidFill>
                  <a:srgbClr val="2EAA46"/>
                </a:solidFill>
              </a:rPr>
              <a:t>    where    id=#{list[0]}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或者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2EAA46"/>
                </a:solidFill>
              </a:rPr>
              <a:t> </a:t>
            </a:r>
            <a:r>
              <a:rPr lang="en-US" altLang="zh-CN" dirty="0" smtClean="0">
                <a:solidFill>
                  <a:srgbClr val="2EAA46"/>
                </a:solidFill>
              </a:rPr>
              <a:t>    select * from </a:t>
            </a:r>
            <a:r>
              <a:rPr lang="en-US" altLang="zh-CN" dirty="0" err="1" smtClean="0">
                <a:solidFill>
                  <a:srgbClr val="2EAA46"/>
                </a:solidFill>
              </a:rPr>
              <a:t>tb_emp</a:t>
            </a:r>
            <a:r>
              <a:rPr lang="en-US" altLang="zh-CN" dirty="0" smtClean="0">
                <a:solidFill>
                  <a:srgbClr val="2EAA46"/>
                </a:solidFill>
              </a:rPr>
              <a:t> where   id=#{collection[0]}</a:t>
            </a:r>
            <a:endParaRPr lang="zh-CN" altLang="en-US" dirty="0">
              <a:solidFill>
                <a:srgbClr val="2EAA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</a:rPr>
              <a:t>XML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中的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中处理参数：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与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取值的区别：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54323" y="1745432"/>
            <a:ext cx="22201200" cy="1173730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#{}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${}</a:t>
            </a:r>
            <a:r>
              <a:rPr lang="zh-CN" altLang="en-US" dirty="0" smtClean="0">
                <a:solidFill>
                  <a:srgbClr val="FF0000"/>
                </a:solidFill>
              </a:rPr>
              <a:t>都可以获取</a:t>
            </a:r>
            <a:r>
              <a:rPr lang="en-US" altLang="zh-CN" dirty="0" smtClean="0">
                <a:solidFill>
                  <a:srgbClr val="FF0000"/>
                </a:solidFill>
              </a:rPr>
              <a:t>Map</a:t>
            </a:r>
            <a:r>
              <a:rPr lang="zh-CN" altLang="en-US" dirty="0" smtClean="0">
                <a:solidFill>
                  <a:srgbClr val="FF0000"/>
                </a:solidFill>
              </a:rPr>
              <a:t>中的值或者</a:t>
            </a:r>
            <a:r>
              <a:rPr lang="en-US" altLang="zh-CN" dirty="0" smtClean="0">
                <a:solidFill>
                  <a:srgbClr val="FF0000"/>
                </a:solidFill>
              </a:rPr>
              <a:t>POJO</a:t>
            </a:r>
            <a:r>
              <a:rPr lang="zh-CN" altLang="en-US" dirty="0" smtClean="0">
                <a:solidFill>
                  <a:srgbClr val="FF0000"/>
                </a:solidFill>
              </a:rPr>
              <a:t>对象属性的值，区别：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#{}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：是以预编译的形式将参数设置到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语句中的，类似于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JDBC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中的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PreparedStatement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${}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：取出值直接拼装到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语句中，类似于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JDBC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中的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Statement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，会出现安全问题（如非法注入问题）</a:t>
            </a:r>
            <a:r>
              <a:rPr lang="zh-CN" altLang="en-US" dirty="0" smtClean="0"/>
              <a:t>。接口中方法：</a:t>
            </a:r>
            <a:r>
              <a:rPr lang="en-US" altLang="zh-CN" dirty="0" smtClean="0"/>
              <a:t>public void save(</a:t>
            </a:r>
            <a:r>
              <a:rPr lang="en-US" altLang="zh-CN" dirty="0" err="1" smtClean="0"/>
              <a:t>Emp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emp</a:t>
            </a:r>
            <a:r>
              <a:rPr lang="en-US" altLang="zh-CN" dirty="0" smtClean="0"/>
              <a:t>);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XML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insert into </a:t>
            </a:r>
            <a:r>
              <a:rPr lang="en-US" altLang="zh-CN" dirty="0" err="1" smtClean="0"/>
              <a:t>tb_emp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empId,name</a:t>
            </a:r>
            <a:r>
              <a:rPr lang="en-US" altLang="zh-CN" dirty="0" smtClean="0"/>
              <a:t>) values(#{</a:t>
            </a:r>
            <a:r>
              <a:rPr lang="en-US" altLang="zh-CN" dirty="0" err="1" smtClean="0"/>
              <a:t>empId</a:t>
            </a:r>
            <a:r>
              <a:rPr lang="en-US" altLang="zh-CN" dirty="0" smtClean="0"/>
              <a:t>},#{</a:t>
            </a:r>
            <a:r>
              <a:rPr lang="en-US" altLang="zh-CN" dirty="0" err="1" smtClean="0"/>
              <a:t>empName</a:t>
            </a:r>
            <a:r>
              <a:rPr lang="en-US" altLang="zh-CN" dirty="0" smtClean="0"/>
              <a:t>})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预编译处理后：</a:t>
            </a:r>
            <a:r>
              <a:rPr lang="en-US" altLang="zh-CN" dirty="0" smtClean="0"/>
              <a:t>insert into </a:t>
            </a:r>
            <a:r>
              <a:rPr lang="en-US" altLang="zh-CN" dirty="0" err="1" smtClean="0"/>
              <a:t>tb_emp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empId,name</a:t>
            </a:r>
            <a:r>
              <a:rPr lang="en-US" altLang="zh-CN" dirty="0" smtClean="0"/>
              <a:t>)values(?,?);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insert into </a:t>
            </a:r>
            <a:r>
              <a:rPr lang="en-US" altLang="zh-CN" dirty="0" err="1" smtClean="0"/>
              <a:t>tb_emp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empId,name</a:t>
            </a:r>
            <a:r>
              <a:rPr lang="en-US" altLang="zh-CN" dirty="0" smtClean="0"/>
              <a:t>) values(${</a:t>
            </a:r>
            <a:r>
              <a:rPr lang="en-US" altLang="zh-CN" dirty="0" err="1" smtClean="0"/>
              <a:t>empId</a:t>
            </a:r>
            <a:r>
              <a:rPr lang="en-US" altLang="zh-CN" dirty="0" smtClean="0"/>
              <a:t>},${</a:t>
            </a:r>
            <a:r>
              <a:rPr lang="en-US" altLang="zh-CN" dirty="0" err="1" smtClean="0"/>
              <a:t>empName</a:t>
            </a:r>
            <a:r>
              <a:rPr lang="en-US" altLang="zh-CN" dirty="0" smtClean="0"/>
              <a:t>})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预编译处理后：</a:t>
            </a:r>
            <a:r>
              <a:rPr lang="en-US" altLang="zh-CN" dirty="0"/>
              <a:t>insert into </a:t>
            </a:r>
            <a:r>
              <a:rPr lang="en-US" altLang="zh-CN" dirty="0" err="1"/>
              <a:t>tb_emp</a:t>
            </a:r>
            <a:r>
              <a:rPr lang="en-US" altLang="zh-CN" dirty="0"/>
              <a:t> (</a:t>
            </a:r>
            <a:r>
              <a:rPr lang="en-US" altLang="zh-CN" dirty="0" err="1" smtClean="0"/>
              <a:t>empId,name</a:t>
            </a:r>
            <a:r>
              <a:rPr lang="en-US" altLang="zh-CN" dirty="0" smtClean="0"/>
              <a:t>)values(10001,’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’);</a:t>
            </a:r>
          </a:p>
          <a:p>
            <a:r>
              <a:rPr lang="zh-CN" altLang="en-US" dirty="0" smtClean="0"/>
              <a:t>大多数情况下，我们参数值都采用</a:t>
            </a:r>
            <a:r>
              <a:rPr lang="en-US" altLang="zh-CN" dirty="0" smtClean="0"/>
              <a:t>#{}</a:t>
            </a:r>
            <a:r>
              <a:rPr lang="zh-CN" altLang="en-US" dirty="0" smtClean="0"/>
              <a:t>的处理方式，但在原生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不支持占位符的地方，我们就应该使用</a:t>
            </a:r>
            <a:r>
              <a:rPr lang="en-US" altLang="zh-CN" dirty="0" smtClean="0"/>
              <a:t>${}</a:t>
            </a:r>
            <a:r>
              <a:rPr lang="zh-CN" altLang="en-US" dirty="0" smtClean="0"/>
              <a:t>进行取值了，例如：</a:t>
            </a:r>
            <a:r>
              <a:rPr lang="en-US" altLang="zh-CN" dirty="0" smtClean="0"/>
              <a:t>select* from ${year}_salary where id=#{id}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select * from ${</a:t>
            </a:r>
            <a:r>
              <a:rPr lang="en-US" altLang="zh-CN" dirty="0" err="1" smtClean="0"/>
              <a:t>tableName</a:t>
            </a:r>
            <a:r>
              <a:rPr lang="en-US" altLang="zh-CN" dirty="0" smtClean="0"/>
              <a:t>} order by ${</a:t>
            </a:r>
            <a:r>
              <a:rPr lang="en-US" altLang="zh-CN" dirty="0" err="1" smtClean="0"/>
              <a:t>t_name</a:t>
            </a:r>
            <a:r>
              <a:rPr lang="en-US" altLang="zh-CN" dirty="0" smtClean="0"/>
              <a:t>}    ${order}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7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简介</a:t>
            </a:r>
            <a:r>
              <a:rPr lang="en-US" altLang="zh-CN" dirty="0"/>
              <a:t>——</a:t>
            </a:r>
            <a:r>
              <a:rPr lang="zh-CN" altLang="en-US" dirty="0"/>
              <a:t>课时知识点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传统的</a:t>
            </a:r>
            <a:r>
              <a:rPr lang="en-US" altLang="zh-CN" dirty="0"/>
              <a:t>JDBC</a:t>
            </a:r>
            <a:r>
              <a:rPr lang="zh-CN" altLang="en-US" dirty="0"/>
              <a:t>编程</a:t>
            </a:r>
            <a:endParaRPr lang="en-US" altLang="zh-CN" dirty="0"/>
          </a:p>
          <a:p>
            <a:r>
              <a:rPr lang="en-US" altLang="zh-CN" dirty="0"/>
              <a:t>ORM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/>
              <a:t>Hibernate</a:t>
            </a:r>
          </a:p>
          <a:p>
            <a:r>
              <a:rPr lang="en-US" altLang="zh-CN" dirty="0" err="1"/>
              <a:t>MyBatis</a:t>
            </a:r>
            <a:endParaRPr lang="en-US" altLang="zh-CN" dirty="0"/>
          </a:p>
          <a:p>
            <a:pPr marL="19080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125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更丰富的用法：</a:t>
            </a:r>
            <a:r>
              <a:rPr lang="en-US" altLang="zh-CN" sz="8000" b="1" dirty="0" smtClean="0">
                <a:solidFill>
                  <a:srgbClr val="FF0000"/>
                </a:solidFill>
              </a:rPr>
              <a:t>#</a:t>
            </a:r>
            <a:r>
              <a:rPr lang="zh-CN" altLang="en-US" sz="8000" b="1" dirty="0" smtClean="0">
                <a:solidFill>
                  <a:srgbClr val="FF0000"/>
                </a:solidFill>
              </a:rPr>
              <a:t>取值时指定相关的规则</a:t>
            </a:r>
            <a:endParaRPr lang="zh-CN" altLang="en-US" sz="8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033464"/>
            <a:ext cx="22201200" cy="10119600"/>
          </a:xfrm>
        </p:spPr>
        <p:txBody>
          <a:bodyPr/>
          <a:lstStyle/>
          <a:p>
            <a:r>
              <a:rPr lang="zh-CN" altLang="en-US" dirty="0" smtClean="0"/>
              <a:t>应用场景：在我们传递给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文件中的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中的参数值为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的时候，有些数据库可能不能识别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对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的默认处理（例如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会报错，会把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jdbcType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类型当做无效类型），因为在</a:t>
            </a:r>
            <a:r>
              <a:rPr lang="en-US" altLang="zh-CN" dirty="0" err="1" smtClean="0"/>
              <a:t>Mybatis</a:t>
            </a:r>
            <a:r>
              <a:rPr lang="zh-CN" altLang="en-US" dirty="0" smtClean="0"/>
              <a:t>中，对所有数据为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的参数都映射的是原生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类型，而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不能正确处理（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可以处理），解决的方式有两种：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1.</a:t>
            </a:r>
            <a:r>
              <a:rPr lang="zh-CN" altLang="en-US" dirty="0" smtClean="0"/>
              <a:t>）</a:t>
            </a:r>
            <a:r>
              <a:rPr lang="en-US" altLang="zh-CN" dirty="0" smtClean="0"/>
              <a:t>#{</a:t>
            </a:r>
            <a:r>
              <a:rPr lang="zh-CN" altLang="en-US" dirty="0" smtClean="0"/>
              <a:t>参数属性名称</a:t>
            </a:r>
            <a:r>
              <a:rPr lang="en-US" altLang="zh-CN" dirty="0"/>
              <a:t> 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jdbcType</a:t>
            </a:r>
            <a:r>
              <a:rPr lang="en-US" altLang="zh-CN" dirty="0" smtClean="0"/>
              <a:t>=NULL}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2.</a:t>
            </a:r>
            <a:r>
              <a:rPr lang="zh-CN" altLang="en-US" dirty="0" smtClean="0"/>
              <a:t>）全局的配置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一劳永逸的配置方式）：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36" y="8521526"/>
            <a:ext cx="20234248" cy="1368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812" y="10546808"/>
            <a:ext cx="21265096" cy="22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更丰富的用法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8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可以指定特殊的数据类型</a:t>
            </a:r>
            <a:endParaRPr lang="zh-CN" altLang="en-US" sz="8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6704" y="2177480"/>
            <a:ext cx="23510496" cy="11538520"/>
          </a:xfrm>
        </p:spPr>
        <p:txBody>
          <a:bodyPr/>
          <a:lstStyle/>
          <a:p>
            <a:r>
              <a:rPr lang="zh-CN" altLang="en-US" b="1" dirty="0" smtClean="0"/>
              <a:t>参数也可以指定一些特殊的数据类型：</a:t>
            </a:r>
            <a:endParaRPr lang="en-US" altLang="zh-CN" b="1" dirty="0" smtClean="0"/>
          </a:p>
          <a:p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select * from </a:t>
            </a:r>
            <a:r>
              <a:rPr lang="en-US" altLang="zh-CN" b="1" dirty="0" err="1">
                <a:solidFill>
                  <a:srgbClr val="FF0000"/>
                </a:solidFill>
              </a:rPr>
              <a:t>tb_employee</a:t>
            </a:r>
            <a:r>
              <a:rPr lang="en-US" altLang="zh-CN" b="1" dirty="0">
                <a:solidFill>
                  <a:srgbClr val="FF0000"/>
                </a:solidFill>
              </a:rPr>
              <a:t> where id = #{</a:t>
            </a:r>
            <a:r>
              <a:rPr lang="en-US" altLang="zh-CN" b="1" dirty="0" err="1">
                <a:solidFill>
                  <a:srgbClr val="FF0000"/>
                </a:solidFill>
              </a:rPr>
              <a:t>id,javaType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Integer,jdbcType</a:t>
            </a:r>
            <a:r>
              <a:rPr lang="en-US" altLang="zh-CN" b="1" dirty="0">
                <a:solidFill>
                  <a:srgbClr val="FF0000"/>
                </a:solidFill>
              </a:rPr>
              <a:t>=NUMERIC}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  select </a:t>
            </a:r>
            <a:r>
              <a:rPr lang="en-US" altLang="zh-CN" b="1" dirty="0">
                <a:solidFill>
                  <a:srgbClr val="FF0000"/>
                </a:solidFill>
              </a:rPr>
              <a:t>* from </a:t>
            </a:r>
            <a:r>
              <a:rPr lang="en-US" altLang="zh-CN" b="1" dirty="0" err="1">
                <a:solidFill>
                  <a:srgbClr val="FF0000"/>
                </a:solidFill>
              </a:rPr>
              <a:t>tb_product</a:t>
            </a:r>
            <a:r>
              <a:rPr lang="en-US" altLang="zh-CN" b="1" dirty="0">
                <a:solidFill>
                  <a:srgbClr val="FF0000"/>
                </a:solidFill>
              </a:rPr>
              <a:t> where price=#{</a:t>
            </a:r>
            <a:r>
              <a:rPr lang="en-US" altLang="zh-CN" b="1" dirty="0" err="1">
                <a:solidFill>
                  <a:srgbClr val="FF0000"/>
                </a:solidFill>
              </a:rPr>
              <a:t>price,javaType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double,jdbcType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NUMERIC,numericScale</a:t>
            </a:r>
            <a:r>
              <a:rPr lang="en-US" altLang="zh-CN" b="1" dirty="0">
                <a:solidFill>
                  <a:srgbClr val="FF0000"/>
                </a:solidFill>
              </a:rPr>
              <a:t>=2</a:t>
            </a:r>
            <a:r>
              <a:rPr lang="en-US" altLang="zh-CN" b="1" dirty="0" smtClean="0">
                <a:solidFill>
                  <a:srgbClr val="FF0000"/>
                </a:solidFill>
              </a:rPr>
              <a:t>}</a:t>
            </a:r>
            <a:endParaRPr lang="zh-CN" altLang="en-US" b="1" dirty="0"/>
          </a:p>
          <a:p>
            <a:r>
              <a:rPr lang="en-US" altLang="zh-CN" b="1" dirty="0"/>
              <a:t>–</a:t>
            </a:r>
            <a:r>
              <a:rPr lang="en-US" altLang="zh-CN" b="1" dirty="0" err="1"/>
              <a:t>javaType</a:t>
            </a:r>
            <a:r>
              <a:rPr lang="en-US" altLang="zh-CN" b="1" dirty="0"/>
              <a:t> </a:t>
            </a:r>
            <a:r>
              <a:rPr lang="zh-CN" altLang="en-US" b="1" dirty="0"/>
              <a:t>通常可以从参数对象中来去确定</a:t>
            </a:r>
          </a:p>
          <a:p>
            <a:r>
              <a:rPr lang="en-US" altLang="zh-CN" b="1" dirty="0"/>
              <a:t>–</a:t>
            </a:r>
            <a:r>
              <a:rPr lang="zh-CN" altLang="en-US" b="1" dirty="0">
                <a:solidFill>
                  <a:srgbClr val="FF0000"/>
                </a:solidFill>
              </a:rPr>
              <a:t>如果</a:t>
            </a:r>
            <a:r>
              <a:rPr lang="en-US" altLang="zh-CN" b="1" dirty="0">
                <a:solidFill>
                  <a:srgbClr val="FF0000"/>
                </a:solidFill>
              </a:rPr>
              <a:t>null </a:t>
            </a:r>
            <a:r>
              <a:rPr lang="zh-CN" altLang="en-US" b="1" dirty="0">
                <a:solidFill>
                  <a:srgbClr val="FF0000"/>
                </a:solidFill>
              </a:rPr>
              <a:t>被当作值来传递，对于所有可能为空的列，</a:t>
            </a:r>
            <a:r>
              <a:rPr lang="en-US" altLang="zh-CN" b="1" dirty="0" err="1">
                <a:solidFill>
                  <a:srgbClr val="FF0000"/>
                </a:solidFill>
              </a:rPr>
              <a:t>jdbcType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需要被设置</a:t>
            </a:r>
          </a:p>
          <a:p>
            <a:r>
              <a:rPr lang="en-US" altLang="zh-CN" b="1" dirty="0"/>
              <a:t>–</a:t>
            </a:r>
            <a:r>
              <a:rPr lang="zh-CN" altLang="en-US" b="1" dirty="0"/>
              <a:t>对于数值类型，还可以设置小数点后保留的位数：</a:t>
            </a:r>
          </a:p>
          <a:p>
            <a:r>
              <a:rPr lang="en-US" altLang="zh-CN" b="1" dirty="0"/>
              <a:t>–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mode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属性</a:t>
            </a:r>
            <a:r>
              <a:rPr lang="zh-CN" altLang="en-US" b="1" dirty="0"/>
              <a:t>允许指定</a:t>
            </a:r>
            <a:r>
              <a:rPr lang="en-US" altLang="zh-CN" b="1" dirty="0"/>
              <a:t>IN</a:t>
            </a:r>
            <a:r>
              <a:rPr lang="zh-CN" altLang="en-US" b="1" dirty="0"/>
              <a:t>，</a:t>
            </a:r>
            <a:r>
              <a:rPr lang="en-US" altLang="zh-CN" b="1" dirty="0"/>
              <a:t>OUT </a:t>
            </a:r>
            <a:r>
              <a:rPr lang="zh-CN" altLang="en-US" b="1" dirty="0"/>
              <a:t>或</a:t>
            </a:r>
            <a:r>
              <a:rPr lang="en-US" altLang="zh-CN" b="1" dirty="0"/>
              <a:t>INOUT </a:t>
            </a:r>
            <a:r>
              <a:rPr lang="zh-CN" altLang="en-US" b="1" dirty="0"/>
              <a:t>参数。如果参数为</a:t>
            </a:r>
            <a:r>
              <a:rPr lang="en-US" altLang="zh-CN" b="1" dirty="0"/>
              <a:t>OUT </a:t>
            </a:r>
            <a:r>
              <a:rPr lang="zh-CN" altLang="en-US" b="1" dirty="0"/>
              <a:t>或</a:t>
            </a:r>
            <a:r>
              <a:rPr lang="en-US" altLang="zh-CN" b="1" dirty="0"/>
              <a:t>INOUT</a:t>
            </a:r>
            <a:r>
              <a:rPr lang="zh-CN" altLang="en-US" b="1" dirty="0"/>
              <a:t>，参数对象属性的真实值将会被改变，就像在获取输出参数时所期望的那样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#{department, mode=OUT, </a:t>
            </a:r>
            <a:r>
              <a:rPr lang="en-US" altLang="zh-CN" dirty="0" err="1">
                <a:solidFill>
                  <a:srgbClr val="FF0000"/>
                </a:solidFill>
              </a:rPr>
              <a:t>jdbcType</a:t>
            </a:r>
            <a:r>
              <a:rPr lang="en-US" altLang="zh-CN" dirty="0">
                <a:solidFill>
                  <a:srgbClr val="FF0000"/>
                </a:solidFill>
              </a:rPr>
              <a:t>=CURSOR, </a:t>
            </a:r>
            <a:r>
              <a:rPr lang="en-US" altLang="zh-CN" dirty="0" err="1">
                <a:solidFill>
                  <a:srgbClr val="FF0000"/>
                </a:solidFill>
              </a:rPr>
              <a:t>javaType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 err="1">
                <a:solidFill>
                  <a:srgbClr val="FF0000"/>
                </a:solidFill>
              </a:rPr>
              <a:t>ResultSet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 smtClean="0">
                <a:solidFill>
                  <a:srgbClr val="FF0000"/>
                </a:solidFill>
              </a:rPr>
              <a:t>resultMap</a:t>
            </a:r>
            <a:r>
              <a:rPr lang="en-US" altLang="zh-CN" dirty="0" smtClean="0">
                <a:solidFill>
                  <a:srgbClr val="FF0000"/>
                </a:solidFill>
              </a:rPr>
              <a:t>=</a:t>
            </a:r>
            <a:r>
              <a:rPr lang="en-US" altLang="zh-CN" dirty="0" err="1" smtClean="0">
                <a:solidFill>
                  <a:srgbClr val="FF0000"/>
                </a:solidFill>
              </a:rPr>
              <a:t>departmentResultMap</a:t>
            </a:r>
            <a:r>
              <a:rPr lang="en-US" altLang="zh-CN" dirty="0" smtClean="0">
                <a:solidFill>
                  <a:srgbClr val="FF0000"/>
                </a:solidFill>
              </a:rPr>
              <a:t>}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6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更丰富的用法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8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参数所支持的属性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2541600"/>
            <a:ext cx="23006440" cy="101196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参数</a:t>
            </a:r>
            <a:r>
              <a:rPr lang="zh-CN" altLang="en-US" b="1" dirty="0">
                <a:solidFill>
                  <a:srgbClr val="FF0000"/>
                </a:solidFill>
              </a:rPr>
              <a:t>位置支持的属性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–</a:t>
            </a:r>
            <a:r>
              <a:rPr lang="en-US" altLang="zh-CN" b="1" dirty="0" err="1">
                <a:solidFill>
                  <a:srgbClr val="0070C0"/>
                </a:solidFill>
              </a:rPr>
              <a:t>javaType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 err="1">
                <a:solidFill>
                  <a:srgbClr val="0070C0"/>
                </a:solidFill>
              </a:rPr>
              <a:t>jdbcType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mode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 err="1">
                <a:solidFill>
                  <a:srgbClr val="0070C0"/>
                </a:solidFill>
              </a:rPr>
              <a:t>numericScale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</a:p>
          <a:p>
            <a:r>
              <a:rPr lang="en-US" altLang="zh-CN" b="1" dirty="0" err="1">
                <a:solidFill>
                  <a:srgbClr val="0070C0"/>
                </a:solidFill>
              </a:rPr>
              <a:t>resultMap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 err="1">
                <a:solidFill>
                  <a:srgbClr val="0070C0"/>
                </a:solidFill>
              </a:rPr>
              <a:t>typeHandler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 err="1">
                <a:solidFill>
                  <a:srgbClr val="0070C0"/>
                </a:solidFill>
              </a:rPr>
              <a:t>jdbcTypeName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 smtClean="0">
                <a:solidFill>
                  <a:srgbClr val="0070C0"/>
                </a:solidFill>
              </a:rPr>
              <a:t>expression(</a:t>
            </a:r>
            <a:r>
              <a:rPr lang="zh-CN" altLang="en-US" b="1" dirty="0" smtClean="0">
                <a:solidFill>
                  <a:srgbClr val="0070C0"/>
                </a:solidFill>
              </a:rPr>
              <a:t>未来支持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endParaRPr lang="en-US" altLang="zh-CN" b="1" dirty="0">
              <a:solidFill>
                <a:srgbClr val="0070C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b="1" dirty="0">
                <a:solidFill>
                  <a:srgbClr val="FF0000"/>
                </a:solidFill>
              </a:rPr>
              <a:t>实际上通常被设置的是：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             可能</a:t>
            </a:r>
            <a:r>
              <a:rPr lang="zh-CN" altLang="en-US" b="1" dirty="0">
                <a:solidFill>
                  <a:srgbClr val="FF0000"/>
                </a:solidFill>
              </a:rPr>
              <a:t>为空的列名指定</a:t>
            </a:r>
            <a:r>
              <a:rPr lang="en-US" altLang="zh-CN" b="1" dirty="0" err="1">
                <a:solidFill>
                  <a:srgbClr val="FF0000"/>
                </a:solidFill>
              </a:rPr>
              <a:t>jdbcType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•#{key}</a:t>
            </a:r>
            <a:r>
              <a:rPr lang="zh-CN" altLang="en-US" b="1" dirty="0"/>
              <a:t>：获取参数的值，预编译到</a:t>
            </a:r>
            <a:r>
              <a:rPr lang="en-US" altLang="zh-CN" b="1" dirty="0"/>
              <a:t>SQL</a:t>
            </a:r>
            <a:r>
              <a:rPr lang="zh-CN" altLang="en-US" b="1" dirty="0"/>
              <a:t>中。安全。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•${key}</a:t>
            </a:r>
            <a:r>
              <a:rPr lang="zh-CN" altLang="en-US" b="1" dirty="0"/>
              <a:t>：获取参数的值，拼接到</a:t>
            </a:r>
            <a:r>
              <a:rPr lang="en-US" altLang="zh-CN" b="1" dirty="0"/>
              <a:t>SQL</a:t>
            </a:r>
            <a:r>
              <a:rPr lang="zh-CN" altLang="en-US" b="1" dirty="0"/>
              <a:t>中。有</a:t>
            </a:r>
            <a:r>
              <a:rPr lang="en-US" altLang="zh-CN" b="1" dirty="0"/>
              <a:t>SQL</a:t>
            </a:r>
            <a:r>
              <a:rPr lang="zh-CN" altLang="en-US" b="1" dirty="0"/>
              <a:t>注入问题。</a:t>
            </a:r>
            <a:r>
              <a:rPr lang="en-US" altLang="zh-CN" b="1" dirty="0"/>
              <a:t>ORDER BY ${name}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1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Select</a:t>
            </a:r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查询元素：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0760" y="1961456"/>
            <a:ext cx="22826536" cy="10699744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/>
              <a:t>Select</a:t>
            </a:r>
            <a:r>
              <a:rPr lang="zh-CN" altLang="en-US" sz="5400" b="1" dirty="0"/>
              <a:t>元素来定义查询</a:t>
            </a:r>
            <a:r>
              <a:rPr lang="zh-CN" altLang="en-US" sz="5400" b="1" dirty="0" smtClean="0"/>
              <a:t>操作。</a:t>
            </a:r>
            <a:endParaRPr lang="zh-CN" altLang="en-US" sz="5400" b="1" dirty="0"/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 smtClean="0">
                <a:solidFill>
                  <a:srgbClr val="FF0000"/>
                </a:solidFill>
              </a:rPr>
              <a:t>Id</a:t>
            </a:r>
            <a:r>
              <a:rPr lang="zh-CN" altLang="en-US" sz="5400" b="1" dirty="0"/>
              <a:t>：唯一标识符。</a:t>
            </a:r>
          </a:p>
          <a:p>
            <a:pPr marL="180000" indent="0"/>
            <a:r>
              <a:rPr lang="en-US" altLang="zh-CN" sz="5400" b="1" dirty="0" smtClean="0"/>
              <a:t>            –</a:t>
            </a:r>
            <a:r>
              <a:rPr lang="zh-CN" altLang="en-US" sz="5400" b="1" dirty="0"/>
              <a:t>用来引用这条语句，需要和接口的方法名一致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 err="1" smtClean="0">
                <a:solidFill>
                  <a:srgbClr val="FF0000"/>
                </a:solidFill>
              </a:rPr>
              <a:t>parameterType</a:t>
            </a:r>
            <a:r>
              <a:rPr lang="zh-CN" altLang="en-US" sz="5400" b="1" dirty="0"/>
              <a:t>：参数类型。</a:t>
            </a:r>
          </a:p>
          <a:p>
            <a:pPr marL="180000" indent="0"/>
            <a:r>
              <a:rPr lang="en-US" altLang="zh-CN" sz="5400" b="1" dirty="0" smtClean="0"/>
              <a:t>            –</a:t>
            </a:r>
            <a:r>
              <a:rPr lang="zh-CN" altLang="en-US" sz="5400" b="1" dirty="0"/>
              <a:t>可以不传，</a:t>
            </a:r>
            <a:r>
              <a:rPr lang="en-US" altLang="zh-CN" sz="5400" b="1" dirty="0" err="1"/>
              <a:t>MyBatis</a:t>
            </a:r>
            <a:r>
              <a:rPr lang="zh-CN" altLang="en-US" sz="5400" b="1" dirty="0"/>
              <a:t>会根据</a:t>
            </a:r>
            <a:r>
              <a:rPr lang="en-US" altLang="zh-CN" sz="5400" b="1" dirty="0" err="1"/>
              <a:t>TypeHandler</a:t>
            </a:r>
            <a:r>
              <a:rPr lang="zh-CN" altLang="en-US" sz="5400" b="1" dirty="0"/>
              <a:t>自动推断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 err="1" smtClean="0">
                <a:solidFill>
                  <a:srgbClr val="FF0000"/>
                </a:solidFill>
              </a:rPr>
              <a:t>resultType</a:t>
            </a:r>
            <a:r>
              <a:rPr lang="zh-CN" altLang="en-US" sz="5400" b="1" dirty="0"/>
              <a:t>：返回值类型。</a:t>
            </a:r>
          </a:p>
          <a:p>
            <a:pPr marL="180000" indent="0"/>
            <a:r>
              <a:rPr lang="en-US" altLang="zh-CN" sz="5400" b="1" dirty="0" smtClean="0"/>
              <a:t>           –</a:t>
            </a:r>
            <a:r>
              <a:rPr lang="zh-CN" altLang="en-US" sz="5400" b="1" dirty="0"/>
              <a:t>别名或者全类名，如果返回的是集合，定义集合中元素的类型。</a:t>
            </a:r>
            <a:r>
              <a:rPr lang="zh-CN" altLang="en-US" sz="5400" b="1" dirty="0" smtClean="0"/>
              <a:t>不能</a:t>
            </a:r>
            <a:endParaRPr lang="en-US" altLang="zh-CN" sz="5400" b="1" dirty="0" smtClean="0"/>
          </a:p>
          <a:p>
            <a:pPr marL="180000" indent="0"/>
            <a:r>
              <a:rPr lang="en-US" altLang="zh-CN" sz="5400" b="1" dirty="0"/>
              <a:t> </a:t>
            </a:r>
            <a:r>
              <a:rPr lang="en-US" altLang="zh-CN" sz="5400" b="1" dirty="0" smtClean="0"/>
              <a:t>             </a:t>
            </a:r>
            <a:r>
              <a:rPr lang="zh-CN" altLang="en-US" sz="5400" b="1" dirty="0" smtClean="0"/>
              <a:t> 和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resultMap</a:t>
            </a:r>
            <a:r>
              <a:rPr lang="zh-CN" altLang="en-US" sz="5400" b="1" dirty="0"/>
              <a:t>同时使用</a:t>
            </a:r>
          </a:p>
        </p:txBody>
      </p:sp>
    </p:spTree>
    <p:extLst>
      <p:ext uri="{BB962C8B-B14F-4D97-AF65-F5344CB8AC3E}">
        <p14:creationId xmlns:p14="http://schemas.microsoft.com/office/powerpoint/2010/main" val="7664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elect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查询元素：使用</a:t>
            </a:r>
            <a:r>
              <a:rPr lang="en-US" altLang="zh-CN" sz="6000" b="1" dirty="0" err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resultType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属性返回值为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JavaBean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List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Map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6" y="1961456"/>
            <a:ext cx="23258584" cy="4032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96" y="6425952"/>
            <a:ext cx="23258584" cy="70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elect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查询元素：使用</a:t>
            </a:r>
            <a:r>
              <a:rPr lang="en-US" altLang="zh-CN" sz="6000" b="1" dirty="0" err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resultType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属性返回值为</a:t>
            </a:r>
            <a:r>
              <a:rPr lang="en-US" altLang="zh-CN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JavaBean</a:t>
            </a:r>
            <a:r>
              <a:rPr lang="zh-CN" altLang="en-US" sz="6000" b="1" dirty="0" smtClean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（多表查询）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9" y="1669404"/>
            <a:ext cx="10801200" cy="5836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829" y="1801362"/>
            <a:ext cx="7245211" cy="36884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479" y="1881408"/>
            <a:ext cx="6141721" cy="3608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29" y="7290048"/>
            <a:ext cx="23292000" cy="5913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7903" y="5489848"/>
            <a:ext cx="9289033" cy="1800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1998" y="9450288"/>
            <a:ext cx="10873209" cy="16602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8602" y="11215321"/>
            <a:ext cx="5715794" cy="18484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35016" y="12648244"/>
            <a:ext cx="13753528" cy="830997"/>
          </a:xfrm>
          <a:prstGeom prst="rect">
            <a:avLst/>
          </a:prstGeom>
          <a:ln w="50800">
            <a:solidFill>
              <a:srgbClr val="8881F0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zh-CN" altLang="en-US" sz="4800" dirty="0" smtClean="0">
                <a:solidFill>
                  <a:srgbClr val="FF0000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注意：在实体类中没有设置关联关系为集合类型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3328" y="9450288"/>
            <a:ext cx="4833501" cy="830997"/>
          </a:xfrm>
          <a:prstGeom prst="rect">
            <a:avLst/>
          </a:prstGeom>
          <a:ln w="50800">
            <a:solidFill>
              <a:srgbClr val="8881F0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endParaRPr lang="zh-CN" altLang="en-US" sz="4800" dirty="0" smtClean="0">
              <a:solidFill>
                <a:srgbClr val="FF0000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7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7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7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标签的属性详解：</a:t>
            </a:r>
            <a:endParaRPr lang="zh-CN" altLang="en-US" sz="7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640"/>
            <a:ext cx="24379064" cy="122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自动映射：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符合驼峰命名规范，并开启自动映射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582" y="1961456"/>
            <a:ext cx="23474608" cy="11754544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、全局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setting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设置</a:t>
            </a:r>
          </a:p>
          <a:p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–</a:t>
            </a:r>
            <a:r>
              <a:rPr lang="en-US" altLang="zh-CN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autoMappingBehavior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默认是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PARTIAL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，开启自动映射的功能。唯一的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要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求是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列名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b="1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javaBean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属性名一致</a:t>
            </a:r>
          </a:p>
          <a:p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 –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如果</a:t>
            </a:r>
            <a:r>
              <a:rPr lang="en-US" altLang="zh-CN" b="1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autoMappingBehavior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设置为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null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则会取消自动映射</a:t>
            </a:r>
          </a:p>
          <a:p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 –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数据库字段命名规范，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POJO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属性符合驼峰命名法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如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数据库表的列名称</a:t>
            </a:r>
            <a:r>
              <a:rPr lang="en-US" altLang="zh-CN" b="1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last_name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POJO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中的属性名称</a:t>
            </a:r>
            <a:r>
              <a:rPr lang="en-US" altLang="zh-CN" b="1" dirty="0" err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lastName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 我们可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以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开启自动驼峰命名规则映射功能，</a:t>
            </a:r>
            <a:r>
              <a:rPr lang="en-US" altLang="zh-CN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mapUnderscoreToCamelCase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=true</a:t>
            </a:r>
            <a:r>
              <a:rPr lang="zh-CN" altLang="en-US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、自定义</a:t>
            </a:r>
            <a:r>
              <a:rPr lang="en-US" altLang="zh-CN" b="1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resultMap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，实现高级结果集映射。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63" y="9522296"/>
            <a:ext cx="20882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</a:rPr>
              <a:t>resultMap</a:t>
            </a:r>
            <a:r>
              <a:rPr lang="en-US" altLang="zh-CN" sz="8000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zh-CN" altLang="en-US" sz="8000" b="1" dirty="0" smtClean="0">
                <a:solidFill>
                  <a:srgbClr val="FF0000"/>
                </a:solidFill>
              </a:rPr>
              <a:t>用于设置返回值的类型和映射关系</a:t>
            </a:r>
            <a:endParaRPr lang="zh-CN" altLang="en-US" sz="8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58778" y="1745432"/>
            <a:ext cx="22173181" cy="11809312"/>
          </a:xfrm>
        </p:spPr>
        <p:txBody>
          <a:bodyPr/>
          <a:lstStyle/>
          <a:p>
            <a:r>
              <a:rPr lang="en-US" altLang="zh-CN" b="1" dirty="0" err="1" smtClean="0">
                <a:solidFill>
                  <a:schemeClr val="accent1">
                    <a:lumMod val="75000"/>
                  </a:schemeClr>
                </a:solidFill>
              </a:rPr>
              <a:t>resultMap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标签用于配置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对象的属性和查询结果列的对应关系（通常用在表中列的名称和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java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属性名称不一致的情况下，及重新封装到一个新的对象中来）</a:t>
            </a:r>
            <a:endParaRPr lang="en-US" altLang="zh-CN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2" y="4019404"/>
            <a:ext cx="23438488" cy="95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3200" y="375537"/>
            <a:ext cx="23004000" cy="932400"/>
          </a:xfrm>
        </p:spPr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resultMap</a:t>
            </a:r>
            <a:r>
              <a:rPr lang="en-US" altLang="zh-CN" sz="8000" b="1" dirty="0" smtClean="0">
                <a:solidFill>
                  <a:schemeClr val="accent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2020" y="1397748"/>
            <a:ext cx="23841980" cy="12318252"/>
          </a:xfrm>
        </p:spPr>
        <p:txBody>
          <a:bodyPr/>
          <a:lstStyle/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constructor-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类在实例化时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用来注入结果到构造方法中</a:t>
            </a:r>
          </a:p>
          <a:p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–</a:t>
            </a:r>
            <a:r>
              <a:rPr lang="en-US" altLang="zh-CN" sz="4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idArg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-ID 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标记结果作为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ID 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可以帮助提高整体效能</a:t>
            </a:r>
          </a:p>
          <a:p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–</a:t>
            </a:r>
            <a:r>
              <a:rPr lang="en-US" altLang="zh-CN" sz="4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arg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注入到构造方法的一个普通结果</a:t>
            </a:r>
          </a:p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ID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标记结果作为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ID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可以帮助提高整体效能</a:t>
            </a:r>
          </a:p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result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注入到字段或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JavaBean 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属性的普通结果</a:t>
            </a:r>
          </a:p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association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一个复杂的类型关联</a:t>
            </a: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许多结果将包成这种类型</a:t>
            </a:r>
          </a:p>
          <a:p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嵌入结果映射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结果映射自身的关联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或者参考一个</a:t>
            </a:r>
          </a:p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collection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复杂类型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集合</a:t>
            </a:r>
          </a:p>
          <a:p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嵌入结果映射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结果映射自身的集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或者参考一个</a:t>
            </a:r>
          </a:p>
          <a:p>
            <a:pPr marL="751500" indent="-571500">
              <a:buFont typeface="Arial" panose="020B0604020202020204" pitchFamily="34" charset="0"/>
              <a:buChar char="•"/>
            </a:pPr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discriminator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使用结果值来决定使用哪个结果映射</a:t>
            </a:r>
          </a:p>
          <a:p>
            <a:r>
              <a:rPr lang="en-US" altLang="zh-CN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–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case–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基于某些值的结果映射</a:t>
            </a:r>
          </a:p>
          <a:p>
            <a:pPr marL="180000" indent="0"/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4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嵌入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结果映射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这种情形结果也映射它本身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因此可以包含很多相同的元素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或者它可以参照一个外部的结果映射。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2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简介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传统的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JDBC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编程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程序是通过</a:t>
            </a:r>
            <a:r>
              <a:rPr lang="en-US" altLang="zh-CN" dirty="0"/>
              <a:t>JDBC(Java </a:t>
            </a:r>
            <a:r>
              <a:rPr lang="en-US" altLang="zh-CN" dirty="0" err="1"/>
              <a:t>DataBase</a:t>
            </a:r>
            <a:r>
              <a:rPr lang="en-US" altLang="zh-CN" dirty="0"/>
              <a:t> Connectivity)</a:t>
            </a:r>
            <a:r>
              <a:rPr lang="zh-CN" altLang="en-US" dirty="0"/>
              <a:t>连接数据库的，</a:t>
            </a:r>
            <a:r>
              <a:rPr lang="en-US" altLang="zh-CN" dirty="0"/>
              <a:t>JDBC</a:t>
            </a:r>
            <a:r>
              <a:rPr lang="zh-CN" altLang="en-US" dirty="0"/>
              <a:t>是</a:t>
            </a:r>
            <a:r>
              <a:rPr lang="en-US" altLang="zh-CN" dirty="0"/>
              <a:t>SUN</a:t>
            </a:r>
            <a:r>
              <a:rPr lang="zh-CN" altLang="en-US" dirty="0"/>
              <a:t>公司制定的数据库连接的一系列规范与标准</a:t>
            </a:r>
            <a:r>
              <a:rPr lang="en-US" altLang="zh-CN" dirty="0"/>
              <a:t>,</a:t>
            </a:r>
            <a:r>
              <a:rPr lang="zh-CN" altLang="en-US" dirty="0"/>
              <a:t>并以接口呈现给开发者。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16" y="4913784"/>
            <a:ext cx="8762240" cy="81428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7824" y="5993904"/>
            <a:ext cx="12745416" cy="5509200"/>
          </a:xfrm>
          <a:prstGeom prst="rect">
            <a:avLst/>
          </a:prstGeom>
          <a:ln w="50800">
            <a:solidFill>
              <a:srgbClr val="8881F0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使用传统的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JDBC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编程过程大致分为以下几步：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获取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Connection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数据库连接；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通过连接打开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Statement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32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PreparedStatement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对象；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执行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SQL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并返回结果集对象</a:t>
            </a:r>
            <a:r>
              <a:rPr lang="en-US" altLang="zh-CN" sz="32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ResultSet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或返回执行更新的一个整型值；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使用</a:t>
            </a:r>
            <a:r>
              <a:rPr lang="en-US" altLang="zh-CN" sz="32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ResultSet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遍历查询数据，并手动转换成具体的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POJO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对象；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关闭数据库相关操作连接资源。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使用传统的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JDBC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方式编程存在一些弊端：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其一，工作量相对较大，先要建立连接、出来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JDBC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的底层事务、处理数据类型、操作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Connection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Statement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3200" dirty="0" err="1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ResultSet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等对象去获取数据，最终还要手动释放资源等。</a:t>
            </a:r>
            <a:endParaRPr lang="en-US" altLang="zh-CN" sz="3200" dirty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 marL="0" indent="0" algn="l">
              <a:buNone/>
            </a:pP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其二、程序员要对</a:t>
            </a:r>
            <a:r>
              <a:rPr lang="en-US" altLang="zh-CN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JDBC</a:t>
            </a:r>
            <a:r>
              <a:rPr lang="zh-CN" altLang="en-US" sz="3200" dirty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编程中产生的异常进行捕捉处理等等。</a:t>
            </a:r>
          </a:p>
        </p:txBody>
      </p:sp>
    </p:spTree>
    <p:extLst>
      <p:ext uri="{BB962C8B-B14F-4D97-AF65-F5344CB8AC3E}">
        <p14:creationId xmlns:p14="http://schemas.microsoft.com/office/powerpoint/2010/main" val="15528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</a:rPr>
              <a:t>resultMap</a:t>
            </a:r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</a:rPr>
              <a:t>中的子标签：</a:t>
            </a:r>
            <a:r>
              <a:rPr lang="en-US" altLang="zh-CN" sz="8000" b="1" dirty="0" smtClean="0">
                <a:solidFill>
                  <a:srgbClr val="FF5C00"/>
                </a:solidFill>
              </a:rPr>
              <a:t>id </a:t>
            </a:r>
            <a:r>
              <a:rPr lang="en-US" altLang="zh-CN" sz="8000" b="1" dirty="0">
                <a:solidFill>
                  <a:srgbClr val="FF5C00"/>
                </a:solidFill>
              </a:rPr>
              <a:t>&amp; result</a:t>
            </a:r>
            <a:endParaRPr lang="zh-CN" altLang="en-US" sz="8000" b="1" dirty="0">
              <a:solidFill>
                <a:srgbClr val="FF5C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13012" y="2105472"/>
            <a:ext cx="22201200" cy="10119600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6000" b="1" dirty="0" smtClean="0">
                <a:solidFill>
                  <a:srgbClr val="FF0000"/>
                </a:solidFill>
              </a:rPr>
              <a:t>id</a:t>
            </a:r>
            <a:r>
              <a:rPr lang="en-US" altLang="zh-CN" sz="6000" b="1" dirty="0" smtClean="0"/>
              <a:t> </a:t>
            </a:r>
            <a:r>
              <a:rPr lang="zh-CN" altLang="en-US" sz="6000" b="1" dirty="0"/>
              <a:t>和</a:t>
            </a:r>
            <a:r>
              <a:rPr lang="en-US" altLang="zh-CN" sz="6000" b="1" dirty="0">
                <a:solidFill>
                  <a:srgbClr val="FF0000"/>
                </a:solidFill>
              </a:rPr>
              <a:t>result</a:t>
            </a:r>
            <a:r>
              <a:rPr lang="en-US" altLang="zh-CN" sz="6000" b="1" dirty="0"/>
              <a:t> </a:t>
            </a:r>
            <a:r>
              <a:rPr lang="zh-CN" altLang="en-US" sz="6000" b="1" dirty="0"/>
              <a:t>映射一个单独列的值到</a:t>
            </a:r>
            <a:r>
              <a:rPr lang="zh-CN" altLang="en-US" sz="6000" b="1" dirty="0">
                <a:solidFill>
                  <a:srgbClr val="FF0000"/>
                </a:solidFill>
              </a:rPr>
              <a:t>简单数据类型</a:t>
            </a:r>
            <a:r>
              <a:rPr lang="en-US" altLang="zh-CN" sz="6000" b="1" dirty="0"/>
              <a:t>(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</a:rPr>
              <a:t>字符串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</a:rPr>
              <a:t>整型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</a:rPr>
              <a:t>双精度浮点数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</a:rPr>
              <a:t>日期等</a:t>
            </a:r>
            <a:r>
              <a:rPr lang="en-US" altLang="zh-CN" sz="6000" b="1" dirty="0"/>
              <a:t>)</a:t>
            </a:r>
            <a:r>
              <a:rPr lang="zh-CN" altLang="en-US" sz="6000" b="1" dirty="0"/>
              <a:t>的属性或字段。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" y="4844946"/>
            <a:ext cx="24037200" cy="84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resultMap</a:t>
            </a:r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中的子标签：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association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745432"/>
            <a:ext cx="23659194" cy="11970568"/>
          </a:xfrm>
        </p:spPr>
        <p:txBody>
          <a:bodyPr/>
          <a:lstStyle/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dirty="0" smtClean="0"/>
              <a:t>复杂</a:t>
            </a:r>
            <a:r>
              <a:rPr lang="zh-CN" altLang="en-US" sz="6000" dirty="0"/>
              <a:t>对象映射</a:t>
            </a:r>
          </a:p>
          <a:p>
            <a:pPr marL="1037250" indent="-857250">
              <a:buFont typeface="Arial" panose="020B0604020202020204" pitchFamily="34" charset="0"/>
              <a:buChar char="•"/>
            </a:pPr>
            <a:r>
              <a:rPr lang="en-US" altLang="zh-CN" sz="6000" dirty="0" smtClean="0"/>
              <a:t>POJO</a:t>
            </a:r>
            <a:r>
              <a:rPr lang="zh-CN" altLang="en-US" sz="6000" dirty="0"/>
              <a:t>中的属性可能会是一个对象</a:t>
            </a:r>
          </a:p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dirty="0" smtClean="0"/>
              <a:t>我们</a:t>
            </a:r>
            <a:r>
              <a:rPr lang="zh-CN" altLang="en-US" sz="6000" dirty="0"/>
              <a:t>可以使用联合查询，并以级联属性的方式封装对象</a:t>
            </a:r>
            <a:r>
              <a:rPr lang="zh-CN" altLang="en-US" sz="6000" dirty="0" smtClean="0"/>
              <a:t>。</a:t>
            </a:r>
            <a:endParaRPr lang="en-US" altLang="zh-CN" sz="6000" dirty="0"/>
          </a:p>
          <a:p>
            <a:endParaRPr lang="zh-CN" altLang="en-US" sz="6000" dirty="0"/>
          </a:p>
          <a:p>
            <a:endParaRPr lang="en-US" altLang="zh-CN" sz="6000" dirty="0" smtClean="0"/>
          </a:p>
          <a:p>
            <a:endParaRPr lang="en-US" altLang="zh-CN" sz="6000" dirty="0" smtClean="0"/>
          </a:p>
          <a:p>
            <a:endParaRPr lang="en-US" altLang="zh-CN" sz="6000" dirty="0"/>
          </a:p>
          <a:p>
            <a:pPr marL="180000" indent="0"/>
            <a:endParaRPr lang="en-US" altLang="zh-CN" sz="6000" dirty="0" smtClean="0"/>
          </a:p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dirty="0" smtClean="0"/>
              <a:t>使用</a:t>
            </a:r>
            <a:r>
              <a:rPr lang="en-US" altLang="zh-CN" sz="6000" dirty="0"/>
              <a:t>association</a:t>
            </a:r>
            <a:r>
              <a:rPr lang="zh-CN" altLang="en-US" sz="6000" dirty="0"/>
              <a:t>标签定义对象的封装规则</a:t>
            </a:r>
          </a:p>
          <a:p>
            <a:pPr marL="1037250" indent="-857250">
              <a:buFont typeface="Arial" panose="020B0604020202020204" pitchFamily="34" charset="0"/>
              <a:buChar char="•"/>
            </a:pPr>
            <a:endParaRPr lang="zh-CN" altLang="en-US" sz="6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8" y="5561856"/>
            <a:ext cx="2365451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resultMap</a:t>
            </a:r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中的子标签：</a:t>
            </a:r>
            <a:r>
              <a:rPr lang="en-US" altLang="zh-CN" sz="8000" b="1" dirty="0" smtClean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association</a:t>
            </a:r>
            <a:r>
              <a:rPr lang="zh-CN" altLang="en-US" sz="8000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嵌套查询</a:t>
            </a:r>
            <a:endParaRPr lang="zh-CN" altLang="en-US" sz="8000" b="1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745432"/>
            <a:ext cx="23659194" cy="11970568"/>
          </a:xfrm>
        </p:spPr>
        <p:txBody>
          <a:bodyPr/>
          <a:lstStyle/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b="1" dirty="0" smtClean="0"/>
              <a:t>使用</a:t>
            </a:r>
            <a:r>
              <a:rPr lang="en-US" altLang="zh-CN" sz="6000" b="1" dirty="0"/>
              <a:t>association</a:t>
            </a:r>
            <a:r>
              <a:rPr lang="zh-CN" altLang="en-US" sz="6000" b="1" dirty="0"/>
              <a:t>标签定义对象的封装</a:t>
            </a:r>
            <a:r>
              <a:rPr lang="zh-CN" altLang="en-US" sz="6000" b="1" dirty="0" smtClean="0"/>
              <a:t>规则</a:t>
            </a:r>
            <a:r>
              <a:rPr lang="en-US" altLang="zh-CN" sz="6000" b="1" dirty="0" smtClean="0">
                <a:solidFill>
                  <a:schemeClr val="accent1"/>
                </a:solidFill>
              </a:rPr>
              <a:t>(1.)association-</a:t>
            </a:r>
            <a:r>
              <a:rPr lang="zh-CN" altLang="en-US" sz="6000" b="1" dirty="0">
                <a:solidFill>
                  <a:schemeClr val="accent1"/>
                </a:solidFill>
              </a:rPr>
              <a:t>嵌套结果</a:t>
            </a:r>
            <a:r>
              <a:rPr lang="zh-CN" altLang="en-US" sz="6000" b="1" dirty="0" smtClean="0">
                <a:solidFill>
                  <a:schemeClr val="accent1"/>
                </a:solidFill>
              </a:rPr>
              <a:t>集</a:t>
            </a:r>
            <a:endParaRPr lang="en-US" altLang="zh-CN" sz="6000" b="1" dirty="0" smtClean="0">
              <a:solidFill>
                <a:schemeClr val="accent1"/>
              </a:solidFill>
            </a:endParaRPr>
          </a:p>
          <a:p>
            <a:pPr marL="180000" indent="0"/>
            <a:endParaRPr lang="en-US" altLang="zh-CN" sz="6000" b="1" dirty="0">
              <a:solidFill>
                <a:schemeClr val="accent1"/>
              </a:solidFill>
            </a:endParaRPr>
          </a:p>
          <a:p>
            <a:pPr marL="180000" indent="0"/>
            <a:endParaRPr lang="en-US" altLang="zh-CN" sz="6000" b="1" dirty="0" smtClean="0">
              <a:solidFill>
                <a:schemeClr val="accent1"/>
              </a:solidFill>
            </a:endParaRPr>
          </a:p>
          <a:p>
            <a:pPr marL="180000" indent="0"/>
            <a:endParaRPr lang="en-US" altLang="zh-CN" sz="6000" b="1" dirty="0" smtClean="0">
              <a:solidFill>
                <a:schemeClr val="accent1"/>
              </a:solidFill>
            </a:endParaRPr>
          </a:p>
          <a:p>
            <a:pPr marL="180000" indent="0"/>
            <a:r>
              <a:rPr lang="en-US" altLang="zh-CN" sz="6000" b="1" dirty="0">
                <a:solidFill>
                  <a:schemeClr val="accent1"/>
                </a:solidFill>
              </a:rPr>
              <a:t> </a:t>
            </a:r>
            <a:r>
              <a:rPr lang="en-US" altLang="zh-CN" sz="6000" b="1" dirty="0" smtClean="0">
                <a:solidFill>
                  <a:schemeClr val="accent1"/>
                </a:solidFill>
              </a:rPr>
              <a:t> </a:t>
            </a:r>
          </a:p>
          <a:p>
            <a:pPr marL="180000" indent="0"/>
            <a:endParaRPr lang="en-US" altLang="zh-CN" sz="6000" b="1" dirty="0">
              <a:solidFill>
                <a:schemeClr val="accent1"/>
              </a:solidFill>
            </a:endParaRPr>
          </a:p>
          <a:p>
            <a:pPr marL="180000" indent="0"/>
            <a:endParaRPr lang="en-US" altLang="zh-CN" sz="6000" b="1" dirty="0" smtClean="0">
              <a:solidFill>
                <a:schemeClr val="accent1"/>
              </a:solidFill>
            </a:endParaRPr>
          </a:p>
          <a:p>
            <a:pPr marL="1037250" indent="-857250">
              <a:buFont typeface="Arial" panose="020B0604020202020204" pitchFamily="34" charset="0"/>
              <a:buChar char="•"/>
            </a:pPr>
            <a:endParaRPr lang="zh-CN" altLang="en-US" sz="6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" y="2969568"/>
            <a:ext cx="23867415" cy="105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>
                    <a:lumMod val="50000"/>
                  </a:schemeClr>
                </a:solidFill>
              </a:rPr>
              <a:t>resultMap</a:t>
            </a:r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</a:rPr>
              <a:t>中的子标签：</a:t>
            </a:r>
            <a:r>
              <a:rPr lang="en-US" altLang="zh-CN" sz="8000" b="1" dirty="0" smtClean="0">
                <a:solidFill>
                  <a:srgbClr val="FF0000"/>
                </a:solidFill>
              </a:rPr>
              <a:t>association</a:t>
            </a:r>
            <a:r>
              <a:rPr lang="zh-CN" altLang="en-US" sz="8000" b="1" dirty="0" smtClean="0">
                <a:solidFill>
                  <a:srgbClr val="FF0000"/>
                </a:solidFill>
              </a:rPr>
              <a:t>分段查询</a:t>
            </a:r>
            <a:endParaRPr lang="zh-CN" altLang="en-US" sz="8000" b="1" dirty="0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360800"/>
            <a:ext cx="23659194" cy="11970568"/>
          </a:xfrm>
        </p:spPr>
        <p:txBody>
          <a:bodyPr/>
          <a:lstStyle/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b="1" dirty="0" smtClean="0"/>
              <a:t>使用</a:t>
            </a:r>
            <a:r>
              <a:rPr lang="en-US" altLang="zh-CN" sz="6000" b="1" dirty="0"/>
              <a:t>association</a:t>
            </a:r>
            <a:r>
              <a:rPr lang="zh-CN" altLang="en-US" sz="6000" b="1" dirty="0"/>
              <a:t>标签定义对象的封装</a:t>
            </a:r>
            <a:r>
              <a:rPr lang="zh-CN" altLang="en-US" sz="6000" b="1" dirty="0" smtClean="0"/>
              <a:t>规则</a:t>
            </a:r>
            <a:r>
              <a:rPr lang="en-US" altLang="zh-CN" sz="6000" b="1" dirty="0" smtClean="0">
                <a:solidFill>
                  <a:schemeClr val="accent1"/>
                </a:solidFill>
              </a:rPr>
              <a:t>(2.)</a:t>
            </a:r>
            <a:r>
              <a:rPr lang="en-US" altLang="zh-CN" sz="6000" dirty="0">
                <a:solidFill>
                  <a:schemeClr val="accent1"/>
                </a:solidFill>
              </a:rPr>
              <a:t> </a:t>
            </a:r>
            <a:r>
              <a:rPr lang="en-US" altLang="zh-CN" sz="6000" b="1" dirty="0">
                <a:solidFill>
                  <a:schemeClr val="accent1"/>
                </a:solidFill>
              </a:rPr>
              <a:t>association-</a:t>
            </a:r>
            <a:r>
              <a:rPr lang="zh-CN" altLang="en-US" sz="6000" b="1" dirty="0">
                <a:solidFill>
                  <a:schemeClr val="accent1"/>
                </a:solidFill>
              </a:rPr>
              <a:t>分段</a:t>
            </a:r>
            <a:r>
              <a:rPr lang="zh-CN" altLang="en-US" sz="6000" b="1" dirty="0" smtClean="0">
                <a:solidFill>
                  <a:schemeClr val="accent1"/>
                </a:solidFill>
              </a:rPr>
              <a:t>查询</a:t>
            </a:r>
            <a:endParaRPr lang="en-US" altLang="zh-CN" sz="6000" b="1" dirty="0" smtClean="0">
              <a:solidFill>
                <a:schemeClr val="accent1"/>
              </a:solidFill>
            </a:endParaRPr>
          </a:p>
          <a:p>
            <a:pPr marL="180000" indent="0"/>
            <a:endParaRPr lang="zh-CN" altLang="en-US" sz="6000" b="1" dirty="0">
              <a:solidFill>
                <a:schemeClr val="accent1"/>
              </a:solidFill>
            </a:endParaRPr>
          </a:p>
          <a:p>
            <a:pPr marL="1037250" indent="-857250">
              <a:buFont typeface="Arial" panose="020B0604020202020204" pitchFamily="34" charset="0"/>
              <a:buChar char="•"/>
            </a:pPr>
            <a:endParaRPr lang="zh-CN" altLang="en-US" sz="6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1" y="2697614"/>
            <a:ext cx="24029768" cy="110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association-</a:t>
            </a:r>
            <a:r>
              <a:rPr lang="zh-CN" altLang="en-US" sz="8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8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分段查询</a:t>
            </a:r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8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745432"/>
            <a:ext cx="23659194" cy="11970568"/>
          </a:xfrm>
        </p:spPr>
        <p:txBody>
          <a:bodyPr/>
          <a:lstStyle/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b="1" dirty="0">
                <a:solidFill>
                  <a:srgbClr val="FF0000"/>
                </a:solidFill>
              </a:rPr>
              <a:t>开启延迟加载和属性按需</a:t>
            </a:r>
            <a:r>
              <a:rPr lang="zh-CN" altLang="en-US" sz="6000" b="1" dirty="0" smtClean="0">
                <a:solidFill>
                  <a:srgbClr val="FF0000"/>
                </a:solidFill>
              </a:rPr>
              <a:t>加载</a:t>
            </a:r>
            <a:endParaRPr lang="en-US" altLang="zh-CN" sz="6000" b="1" dirty="0" smtClean="0">
              <a:solidFill>
                <a:srgbClr val="FF0000"/>
              </a:solidFill>
            </a:endParaRPr>
          </a:p>
          <a:p>
            <a:pPr marL="1037250" indent="-857250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pPr marL="1037250" indent="-857250">
              <a:buFont typeface="Arial" panose="020B0604020202020204" pitchFamily="34" charset="0"/>
              <a:buChar char="•"/>
            </a:pPr>
            <a:endParaRPr lang="en-US" altLang="zh-CN" sz="6000" dirty="0" smtClean="0"/>
          </a:p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b="1" dirty="0" smtClean="0">
                <a:solidFill>
                  <a:schemeClr val="accent1">
                    <a:lumMod val="75000"/>
                  </a:schemeClr>
                </a:solidFill>
              </a:rPr>
              <a:t>为配置前</a:t>
            </a:r>
            <a:endParaRPr lang="en-US" altLang="zh-CN" sz="6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37250" indent="-857250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pPr marL="1037250" indent="-857250">
              <a:buFont typeface="Arial" panose="020B0604020202020204" pitchFamily="34" charset="0"/>
              <a:buChar char="•"/>
            </a:pPr>
            <a:endParaRPr lang="en-US" altLang="zh-CN" sz="6000" dirty="0" smtClean="0"/>
          </a:p>
          <a:p>
            <a:pPr marL="1037250" indent="-857250">
              <a:buFont typeface="Arial" panose="020B0604020202020204" pitchFamily="34" charset="0"/>
              <a:buChar char="•"/>
            </a:pPr>
            <a:endParaRPr lang="en-US" altLang="zh-CN" sz="6000" b="1" dirty="0" smtClean="0"/>
          </a:p>
          <a:p>
            <a:pPr marL="1037250" indent="-857250">
              <a:buFont typeface="Arial" panose="020B0604020202020204" pitchFamily="34" charset="0"/>
              <a:buChar char="•"/>
            </a:pPr>
            <a:r>
              <a:rPr lang="zh-CN" altLang="en-US" sz="6000" b="1" dirty="0" smtClean="0"/>
              <a:t>配置后</a:t>
            </a:r>
            <a:endParaRPr lang="zh-CN" altLang="en-US" sz="6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53" y="3041576"/>
            <a:ext cx="21818424" cy="2814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35" y="12060907"/>
            <a:ext cx="23326047" cy="16396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34" y="6858000"/>
            <a:ext cx="233213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141" y="428400"/>
            <a:ext cx="23004000" cy="1245024"/>
          </a:xfrm>
        </p:spPr>
        <p:txBody>
          <a:bodyPr/>
          <a:lstStyle/>
          <a:p>
            <a:r>
              <a:rPr lang="en-US" altLang="zh-CN" sz="6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resultMap</a:t>
            </a:r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中的子标签：</a:t>
            </a:r>
            <a:r>
              <a:rPr lang="en-US" altLang="zh-CN" sz="6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Collection</a:t>
            </a:r>
            <a:r>
              <a:rPr lang="zh-CN" altLang="en-US" sz="6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嵌套结果集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5" y="1673424"/>
            <a:ext cx="23041869" cy="38164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5" y="5489848"/>
            <a:ext cx="23882476" cy="80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141" y="428400"/>
            <a:ext cx="23004000" cy="1245024"/>
          </a:xfrm>
        </p:spPr>
        <p:txBody>
          <a:bodyPr/>
          <a:lstStyle/>
          <a:p>
            <a:r>
              <a:rPr lang="en-US" altLang="zh-CN" sz="6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resultMap</a:t>
            </a:r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中的子标签：</a:t>
            </a:r>
            <a:r>
              <a:rPr lang="en-US" altLang="zh-CN" sz="6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Collection</a:t>
            </a:r>
            <a:r>
              <a:rPr lang="zh-CN" altLang="en-US" sz="6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6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6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分步查询及延时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3424"/>
            <a:ext cx="24049141" cy="6840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14184"/>
            <a:ext cx="24049140" cy="52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6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resultMap</a:t>
            </a:r>
            <a:r>
              <a:rPr lang="zh-CN" altLang="en-US" sz="66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中子标签</a:t>
            </a:r>
            <a:r>
              <a:rPr lang="en-US" altLang="zh-CN" sz="66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Collection</a:t>
            </a:r>
            <a:r>
              <a:rPr lang="zh-CN" altLang="en-US" sz="66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扩展</a:t>
            </a:r>
            <a:r>
              <a:rPr lang="zh-CN" altLang="en-US" sz="66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66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列值封装</a:t>
            </a:r>
            <a:r>
              <a:rPr lang="en-US" altLang="zh-CN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map</a:t>
            </a:r>
            <a:r>
              <a:rPr lang="zh-CN" altLang="en-US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传递</a:t>
            </a:r>
            <a:endParaRPr lang="zh-CN" altLang="en-US" sz="66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2688" y="1529408"/>
            <a:ext cx="23402600" cy="11953328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分</a:t>
            </a:r>
            <a:r>
              <a:rPr lang="zh-CN" altLang="en-US" b="1" dirty="0"/>
              <a:t>步查询的时候通过</a:t>
            </a:r>
            <a:r>
              <a:rPr lang="en-US" altLang="zh-CN" b="1" dirty="0">
                <a:solidFill>
                  <a:srgbClr val="FF0000"/>
                </a:solidFill>
              </a:rPr>
              <a:t>column</a:t>
            </a:r>
            <a:r>
              <a:rPr lang="zh-CN" altLang="en-US" b="1" dirty="0"/>
              <a:t>指定，将对应的列的数据传递过去，我们有时需要传递多列数据</a:t>
            </a:r>
            <a:r>
              <a:rPr lang="zh-CN" altLang="en-US" b="1" dirty="0" smtClean="0"/>
              <a:t>。这时候需要使用</a:t>
            </a:r>
            <a:r>
              <a:rPr lang="en-US" altLang="zh-CN" b="1" dirty="0">
                <a:solidFill>
                  <a:srgbClr val="FF0000"/>
                </a:solidFill>
              </a:rPr>
              <a:t>{key1=column1,key2=column2…}</a:t>
            </a:r>
            <a:r>
              <a:rPr lang="zh-CN" altLang="en-US" b="1" dirty="0"/>
              <a:t>的</a:t>
            </a:r>
            <a:r>
              <a:rPr lang="zh-CN" altLang="en-US" b="1" dirty="0" smtClean="0"/>
              <a:t>形式来传递参数</a:t>
            </a:r>
            <a:endParaRPr lang="en-US" altLang="zh-CN" b="1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chemeClr val="accent1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/>
                </a:solidFill>
              </a:rPr>
              <a:t>association</a:t>
            </a:r>
            <a:r>
              <a:rPr lang="zh-CN" altLang="en-US" b="1" dirty="0"/>
              <a:t>或者</a:t>
            </a:r>
            <a:r>
              <a:rPr lang="en-US" altLang="zh-CN" b="1" dirty="0">
                <a:solidFill>
                  <a:schemeClr val="accent1"/>
                </a:solidFill>
              </a:rPr>
              <a:t>collection</a:t>
            </a:r>
            <a:r>
              <a:rPr lang="zh-CN" altLang="en-US" b="1" dirty="0"/>
              <a:t>标签的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fetchType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=eager/laz</a:t>
            </a:r>
            <a:r>
              <a:rPr lang="en-US" altLang="zh-CN" b="1" dirty="0"/>
              <a:t>y</a:t>
            </a:r>
            <a:r>
              <a:rPr lang="zh-CN" altLang="en-US" b="1" dirty="0"/>
              <a:t>可以覆盖全局的延迟加载策略，指定立即加载（</a:t>
            </a:r>
            <a:r>
              <a:rPr lang="en-US" altLang="zh-CN" b="1" dirty="0">
                <a:solidFill>
                  <a:srgbClr val="FF0000"/>
                </a:solidFill>
              </a:rPr>
              <a:t>eager</a:t>
            </a:r>
            <a:r>
              <a:rPr lang="zh-CN" altLang="en-US" b="1" dirty="0"/>
              <a:t>）或者延迟加载（</a:t>
            </a:r>
            <a:r>
              <a:rPr lang="en-US" altLang="zh-CN" b="1" dirty="0">
                <a:solidFill>
                  <a:srgbClr val="FF0000"/>
                </a:solidFill>
              </a:rPr>
              <a:t>lazy</a:t>
            </a:r>
            <a:r>
              <a:rPr lang="zh-CN" altLang="en-US" b="1" dirty="0"/>
              <a:t>）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8" y="3742493"/>
            <a:ext cx="23853812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一对一映射（实体类与表设计）</a:t>
            </a:r>
            <a:endParaRPr lang="zh-CN" altLang="en-US" sz="66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44" y="1952652"/>
            <a:ext cx="13969552" cy="92258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296" y="1952652"/>
            <a:ext cx="8424936" cy="5193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328" y="7366026"/>
            <a:ext cx="8136904" cy="36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一对一映射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85813" y="1934053"/>
            <a:ext cx="11635491" cy="11222099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one2one: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r>
              <a:rPr lang="zh-CN" altLang="en-US" b="1" dirty="0" smtClean="0">
                <a:solidFill>
                  <a:srgbClr val="FF0000"/>
                </a:solidFill>
              </a:rPr>
              <a:t>步查询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180000" indent="0"/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5" y="2825552"/>
            <a:ext cx="11506581" cy="10502019"/>
          </a:xfrm>
          <a:prstGeom prst="rect">
            <a:avLst/>
          </a:prstGeom>
        </p:spPr>
      </p:pic>
      <p:sp>
        <p:nvSpPr>
          <p:cNvPr id="5" name="副标题 2"/>
          <p:cNvSpPr txBox="1">
            <a:spLocks/>
          </p:cNvSpPr>
          <p:nvPr/>
        </p:nvSpPr>
        <p:spPr>
          <a:xfrm>
            <a:off x="319064" y="1825824"/>
            <a:ext cx="11872936" cy="101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marL="687600" marR="0" indent="-507600" algn="l" defTabSz="825458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5B558"/>
              </a:buClr>
              <a:buSzPct val="105000"/>
              <a:buFont typeface="Arial" panose="020B0604020202020204" pitchFamily="34" charset="0"/>
              <a:buNone/>
              <a:tabLst/>
              <a:defRPr sz="4800" baseline="0">
                <a:solidFill>
                  <a:srgbClr val="535353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+mn-cs"/>
                <a:sym typeface="Helvetica Light"/>
              </a:defRPr>
            </a:lvl1pPr>
            <a:lvl2pPr marL="457200" indent="0" algn="ctr" defTabSz="825458" eaLnBrk="1" hangingPunct="1">
              <a:spcBef>
                <a:spcPts val="5900"/>
              </a:spcBef>
              <a:buSzPct val="75000"/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914400" indent="0" algn="ctr" defTabSz="825458" eaLnBrk="1" hangingPunct="1">
              <a:spcBef>
                <a:spcPts val="5900"/>
              </a:spcBef>
              <a:buSzPct val="75000"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8288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2860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27432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32004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3657600" indent="0" algn="ctr" defTabSz="825458" eaLnBrk="1" hangingPunct="1">
              <a:spcBef>
                <a:spcPts val="5900"/>
              </a:spcBef>
              <a:buSzPct val="75000"/>
              <a:buNone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one2one:</a:t>
            </a:r>
            <a:r>
              <a:rPr lang="zh-CN" altLang="en-US" b="1" dirty="0" smtClean="0">
                <a:solidFill>
                  <a:srgbClr val="FF0000"/>
                </a:solidFill>
              </a:rPr>
              <a:t>嵌套查询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180000" indent="0"/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937" y="3113584"/>
            <a:ext cx="12624658" cy="106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简介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——ORM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由于</a:t>
            </a:r>
            <a:r>
              <a:rPr lang="en-US" altLang="zh-CN" dirty="0"/>
              <a:t>JDBC</a:t>
            </a:r>
            <a:r>
              <a:rPr lang="zh-CN" altLang="en-US" dirty="0"/>
              <a:t>存在的缺陷，在实际开发中很少使用</a:t>
            </a:r>
            <a:r>
              <a:rPr lang="en-US" altLang="zh-CN" dirty="0"/>
              <a:t>JDBC</a:t>
            </a:r>
            <a:r>
              <a:rPr lang="zh-CN" altLang="en-US" dirty="0"/>
              <a:t>进行编程，于是提出了对象关系映射（</a:t>
            </a:r>
            <a:r>
              <a:rPr lang="en-US" altLang="zh-CN" dirty="0"/>
              <a:t>Object Relational Mapping</a:t>
            </a:r>
            <a:r>
              <a:rPr lang="zh-CN" altLang="en-US" dirty="0"/>
              <a:t>）的概念，简单的说，</a:t>
            </a:r>
            <a:r>
              <a:rPr lang="en-US" altLang="zh-CN" dirty="0"/>
              <a:t>ORM</a:t>
            </a:r>
            <a:r>
              <a:rPr lang="zh-CN" altLang="en-US" dirty="0"/>
              <a:t>模型就是数据库的表和简单</a:t>
            </a:r>
            <a:r>
              <a:rPr lang="en-US" altLang="zh-CN" dirty="0"/>
              <a:t>Java</a:t>
            </a:r>
            <a:r>
              <a:rPr lang="zh-CN" altLang="en-US" dirty="0"/>
              <a:t>对象（</a:t>
            </a:r>
            <a:r>
              <a:rPr lang="en-US" altLang="zh-CN" dirty="0"/>
              <a:t>POJO</a:t>
            </a:r>
            <a:r>
              <a:rPr lang="zh-CN" altLang="en-US" dirty="0"/>
              <a:t>）的映射关系模型，它主要解决数据库数据和</a:t>
            </a:r>
            <a:r>
              <a:rPr lang="en-US" altLang="zh-CN" dirty="0"/>
              <a:t>POJO</a:t>
            </a:r>
            <a:r>
              <a:rPr lang="zh-CN" altLang="en-US" dirty="0"/>
              <a:t>对象的相互映射。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目前主流的</a:t>
            </a:r>
            <a:r>
              <a:rPr lang="en-US" altLang="zh-CN" dirty="0"/>
              <a:t>ORM</a:t>
            </a:r>
            <a:r>
              <a:rPr lang="zh-CN" altLang="en-US" dirty="0"/>
              <a:t>映射框架：</a:t>
            </a:r>
            <a:endParaRPr lang="en-US" altLang="zh-CN" dirty="0"/>
          </a:p>
          <a:p>
            <a:r>
              <a:rPr lang="en-US" altLang="zh-CN" dirty="0"/>
              <a:t> Hibernate     </a:t>
            </a:r>
            <a:r>
              <a:rPr lang="en-US" altLang="zh-CN" dirty="0" err="1"/>
              <a:t>MyBatis</a:t>
            </a:r>
            <a:r>
              <a:rPr lang="en-US" altLang="zh-CN" dirty="0"/>
              <a:t>/</a:t>
            </a:r>
            <a:r>
              <a:rPr lang="en-US" altLang="zh-CN" dirty="0" err="1"/>
              <a:t>Ibatis</a:t>
            </a:r>
            <a:r>
              <a:rPr lang="en-US" altLang="zh-CN" dirty="0"/>
              <a:t>    JPA    Apache OJB    Toplink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568" y="5909212"/>
            <a:ext cx="1087320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一对多映射（嵌套查询）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37030"/>
            <a:ext cx="12336016" cy="55690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992" y="1937030"/>
            <a:ext cx="12264007" cy="9313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91" y="7506072"/>
            <a:ext cx="10887689" cy="30963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1" y="10690610"/>
            <a:ext cx="8492661" cy="2720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640" y="11412104"/>
            <a:ext cx="6336704" cy="23038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4855" y="10170368"/>
            <a:ext cx="8992481" cy="35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一对多映射（分步查询）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38"/>
            <a:ext cx="24384000" cy="12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嵌套查询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9449"/>
            <a:ext cx="24111284" cy="115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分步查询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" y="1601416"/>
            <a:ext cx="23870536" cy="100904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984" y="11034464"/>
            <a:ext cx="20666296" cy="2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对多映射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权限管理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4368" y="1673424"/>
            <a:ext cx="23181104" cy="1188132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权限管理的需求</a:t>
            </a:r>
            <a:r>
              <a:rPr lang="zh-CN" altLang="en-US" dirty="0" smtClean="0"/>
              <a:t>：一个用户拥有若干角色，一个角色拥有若干权限，权限就是对某个资源（模块）的某种操作（</a:t>
            </a:r>
            <a:r>
              <a:rPr lang="en-US" altLang="zh-CN" dirty="0" smtClean="0"/>
              <a:t>CRUD</a:t>
            </a:r>
            <a:r>
              <a:rPr lang="zh-CN" altLang="en-US" dirty="0" smtClean="0"/>
              <a:t>），这样就构成了“</a:t>
            </a:r>
            <a:r>
              <a:rPr lang="zh-CN" altLang="en-US" b="1" dirty="0" smtClean="0">
                <a:solidFill>
                  <a:srgbClr val="0070C0"/>
                </a:solidFill>
              </a:rPr>
              <a:t>用户</a:t>
            </a:r>
            <a:r>
              <a:rPr lang="en-US" altLang="zh-CN" b="1" dirty="0" smtClean="0">
                <a:solidFill>
                  <a:srgbClr val="0070C0"/>
                </a:solidFill>
              </a:rPr>
              <a:t>-</a:t>
            </a:r>
            <a:r>
              <a:rPr lang="zh-CN" altLang="en-US" b="1" dirty="0" smtClean="0">
                <a:solidFill>
                  <a:srgbClr val="0070C0"/>
                </a:solidFill>
              </a:rPr>
              <a:t>角色</a:t>
            </a:r>
            <a:r>
              <a:rPr lang="en-US" altLang="zh-CN" b="1" dirty="0" smtClean="0">
                <a:solidFill>
                  <a:srgbClr val="0070C0"/>
                </a:solidFill>
              </a:rPr>
              <a:t>-</a:t>
            </a:r>
            <a:r>
              <a:rPr lang="zh-CN" altLang="en-US" b="1" dirty="0" smtClean="0">
                <a:solidFill>
                  <a:srgbClr val="0070C0"/>
                </a:solidFill>
              </a:rPr>
              <a:t>权限</a:t>
            </a:r>
            <a:r>
              <a:rPr lang="zh-CN" altLang="en-US" dirty="0" smtClean="0"/>
              <a:t>”的授权模型，在这种模型中，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用户与角色之间、角色与权限之间，通常都是</a:t>
            </a:r>
            <a:r>
              <a:rPr lang="zh-CN" altLang="en-US" b="1" dirty="0" smtClean="0">
                <a:solidFill>
                  <a:srgbClr val="FF0000"/>
                </a:solidFill>
              </a:rPr>
              <a:t>多对多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的关系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7759"/>
            <a:ext cx="8278480" cy="88569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80" y="4949787"/>
            <a:ext cx="5904656" cy="86049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136" y="4949786"/>
            <a:ext cx="10031169" cy="86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对多映射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嵌套查询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664" y="1937030"/>
            <a:ext cx="23469136" cy="11545706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1.</a:t>
            </a:r>
            <a:r>
              <a:rPr lang="zh-CN" altLang="en-US" b="1" dirty="0" smtClean="0"/>
              <a:t>）采用嵌套查询获取用户及用户所拥有的角色信息：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9568"/>
            <a:ext cx="10175776" cy="10513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803" y="3016992"/>
            <a:ext cx="14017533" cy="104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对多映射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分段查询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8672" y="1937030"/>
            <a:ext cx="23397128" cy="10119600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/>
              <a:t>1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）通过</a:t>
            </a:r>
            <a:r>
              <a:rPr lang="en-US" altLang="zh-CN" b="1" dirty="0" err="1" smtClean="0"/>
              <a:t>userId</a:t>
            </a:r>
            <a:r>
              <a:rPr lang="zh-CN" altLang="en-US" b="1" dirty="0" smtClean="0"/>
              <a:t>来查询用户（包括该用户所拥有的角色，以及每个角色所拥有的权限）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8" y="3185592"/>
            <a:ext cx="23283228" cy="100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对多映射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分段查询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en-US" altLang="zh-CN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181104" cy="10119600"/>
          </a:xfrm>
        </p:spPr>
        <p:txBody>
          <a:bodyPr/>
          <a:lstStyle/>
          <a:p>
            <a:r>
              <a:rPr lang="en-US" altLang="zh-CN" b="1" dirty="0" smtClean="0"/>
              <a:t>(2.)</a:t>
            </a:r>
            <a:r>
              <a:rPr lang="zh-CN" altLang="en-US" b="1" dirty="0" smtClean="0"/>
              <a:t>通过用户</a:t>
            </a:r>
            <a:r>
              <a:rPr lang="en-US" altLang="zh-CN" b="1" dirty="0" smtClean="0"/>
              <a:t>ID</a:t>
            </a:r>
            <a:r>
              <a:rPr lang="zh-CN" altLang="en-US" b="1" dirty="0" smtClean="0"/>
              <a:t>来从关联表</a:t>
            </a:r>
            <a:r>
              <a:rPr lang="en-US" altLang="zh-CN" b="1" dirty="0" err="1" smtClean="0"/>
              <a:t>sys_user_role</a:t>
            </a:r>
            <a:r>
              <a:rPr lang="zh-CN" altLang="en-US" b="1" dirty="0" smtClean="0"/>
              <a:t>中查询对应的角色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1576"/>
            <a:ext cx="24384000" cy="106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的高级结果映射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对多映射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分段查询</a:t>
            </a:r>
            <a:r>
              <a:rPr lang="en-US" altLang="zh-CN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181104" cy="10119600"/>
          </a:xfrm>
        </p:spPr>
        <p:txBody>
          <a:bodyPr/>
          <a:lstStyle/>
          <a:p>
            <a:r>
              <a:rPr lang="en-US" altLang="zh-CN" b="1" dirty="0" smtClean="0"/>
              <a:t>(3.)</a:t>
            </a:r>
            <a:r>
              <a:rPr lang="zh-CN" altLang="en-US" b="1" dirty="0" smtClean="0"/>
              <a:t>通过角色</a:t>
            </a:r>
            <a:r>
              <a:rPr lang="en-US" altLang="zh-CN" b="1" dirty="0" smtClean="0"/>
              <a:t>ID</a:t>
            </a:r>
            <a:r>
              <a:rPr lang="zh-CN" altLang="en-US" b="1" dirty="0" smtClean="0"/>
              <a:t>来从关联表角色权限表</a:t>
            </a:r>
            <a:r>
              <a:rPr lang="en-US" altLang="zh-CN" b="1" dirty="0" err="1" smtClean="0"/>
              <a:t>sys_role_privilage</a:t>
            </a:r>
            <a:r>
              <a:rPr lang="zh-CN" altLang="en-US" b="1" dirty="0" smtClean="0"/>
              <a:t>中查询对应的权限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3584"/>
            <a:ext cx="23635800" cy="396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17859"/>
            <a:ext cx="13704168" cy="6015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4008" y="7020349"/>
            <a:ext cx="11371792" cy="62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en-US" altLang="zh-CN" sz="8000" b="1" dirty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582504" cy="11778970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en-US" altLang="zh-CN" b="1" dirty="0"/>
              <a:t>.</a:t>
            </a:r>
            <a:r>
              <a:rPr lang="zh-CN" altLang="en-US" b="1" dirty="0" smtClean="0"/>
              <a:t>）</a:t>
            </a:r>
            <a:r>
              <a:rPr lang="en-US" altLang="zh-CN" b="1" dirty="0" err="1" smtClean="0"/>
              <a:t>MyBatis</a:t>
            </a:r>
            <a:r>
              <a:rPr lang="zh-CN" altLang="en-US" b="1" dirty="0" smtClean="0"/>
              <a:t>注解方式就是将</a:t>
            </a:r>
            <a:r>
              <a:rPr lang="en-US" altLang="zh-CN" b="1" dirty="0" smtClean="0"/>
              <a:t>SQL</a:t>
            </a:r>
            <a:r>
              <a:rPr lang="zh-CN" altLang="en-US" b="1" dirty="0" smtClean="0"/>
              <a:t>语句直接写在</a:t>
            </a:r>
            <a:r>
              <a:rPr lang="zh-CN" altLang="en-US" b="1" dirty="0" smtClean="0">
                <a:solidFill>
                  <a:srgbClr val="FF0000"/>
                </a:solidFill>
              </a:rPr>
              <a:t>接口</a:t>
            </a:r>
            <a:r>
              <a:rPr lang="zh-CN" altLang="en-US" b="1" dirty="0" smtClean="0"/>
              <a:t>上。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2.</a:t>
            </a:r>
            <a:r>
              <a:rPr lang="zh-CN" altLang="en-US" b="1" dirty="0" smtClean="0"/>
              <a:t>）这种方式的</a:t>
            </a:r>
            <a:r>
              <a:rPr lang="zh-CN" altLang="en-US" b="1" dirty="0" smtClean="0">
                <a:solidFill>
                  <a:srgbClr val="FF0000"/>
                </a:solidFill>
              </a:rPr>
              <a:t>优点</a:t>
            </a:r>
            <a:r>
              <a:rPr lang="zh-CN" altLang="en-US" b="1" dirty="0" smtClean="0"/>
              <a:t>：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对于需求比较简单的系统，效率较高。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3.</a:t>
            </a:r>
            <a:r>
              <a:rPr lang="zh-CN" altLang="en-US" b="1" dirty="0" smtClean="0"/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缺点</a:t>
            </a:r>
            <a:r>
              <a:rPr lang="zh-CN" altLang="en-US" b="1" dirty="0" smtClean="0"/>
              <a:t>是：当</a:t>
            </a:r>
            <a:r>
              <a:rPr lang="en-US" altLang="zh-CN" b="1" dirty="0" smtClean="0"/>
              <a:t>SQL</a:t>
            </a:r>
            <a:r>
              <a:rPr lang="zh-CN" altLang="en-US" b="1" dirty="0" smtClean="0"/>
              <a:t>有变化时都需要重新编译代码，一般情况下不建议使用注解方式。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4.</a:t>
            </a:r>
            <a:r>
              <a:rPr lang="zh-CN" altLang="en-US" b="1" dirty="0" smtClean="0"/>
              <a:t>）在</a:t>
            </a:r>
            <a:r>
              <a:rPr lang="en-US" altLang="zh-CN" b="1" dirty="0" err="1" smtClean="0"/>
              <a:t>MyBatis</a:t>
            </a:r>
            <a:r>
              <a:rPr lang="zh-CN" altLang="en-US" b="1" dirty="0" smtClean="0"/>
              <a:t>注解</a:t>
            </a:r>
            <a:r>
              <a:rPr lang="en-US" altLang="zh-CN" b="1" dirty="0" smtClean="0"/>
              <a:t>SQL</a:t>
            </a:r>
            <a:r>
              <a:rPr lang="zh-CN" altLang="en-US" b="1" dirty="0" smtClean="0"/>
              <a:t>中，最基本的就是</a:t>
            </a:r>
            <a:r>
              <a:rPr lang="en-US" altLang="zh-CN" b="1" dirty="0" smtClean="0">
                <a:solidFill>
                  <a:srgbClr val="FF0000"/>
                </a:solidFill>
              </a:rPr>
              <a:t>@Select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@Insert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@Update</a:t>
            </a:r>
            <a:r>
              <a:rPr lang="zh-CN" altLang="en-US" b="1" dirty="0" smtClean="0">
                <a:solidFill>
                  <a:srgbClr val="FF0000"/>
                </a:solidFill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@Delete</a:t>
            </a:r>
            <a:r>
              <a:rPr lang="zh-CN" altLang="en-US" b="1" dirty="0" smtClean="0"/>
              <a:t>四种。且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种基本注解的参数可以是</a:t>
            </a:r>
            <a:r>
              <a:rPr lang="zh-CN" altLang="en-US" b="1" dirty="0" smtClean="0">
                <a:solidFill>
                  <a:schemeClr val="accent1"/>
                </a:solidFill>
              </a:rPr>
              <a:t>字符串数组类型</a:t>
            </a:r>
            <a:r>
              <a:rPr lang="zh-CN" altLang="en-US" b="1" dirty="0" smtClean="0"/>
              <a:t>，也可以是</a:t>
            </a:r>
            <a:r>
              <a:rPr lang="zh-CN" altLang="en-US" b="1" dirty="0" smtClean="0">
                <a:solidFill>
                  <a:schemeClr val="accent1"/>
                </a:solidFill>
              </a:rPr>
              <a:t>字符串类型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5.</a:t>
            </a:r>
            <a:r>
              <a:rPr lang="zh-CN" altLang="en-US" b="1" dirty="0" smtClean="0"/>
              <a:t>）其他注解：</a:t>
            </a:r>
            <a:r>
              <a:rPr lang="en-US" altLang="zh-CN" b="1" dirty="0" smtClean="0">
                <a:solidFill>
                  <a:srgbClr val="FF0000"/>
                </a:solidFill>
              </a:rPr>
              <a:t>@Results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@Result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@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ResultMap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@Options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@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SelectKey</a:t>
            </a:r>
            <a:r>
              <a:rPr lang="zh-CN" altLang="en-US" b="1" dirty="0" smtClean="0"/>
              <a:t>等。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510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简介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——Hibernate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8090" y="1889448"/>
            <a:ext cx="22201200" cy="11521280"/>
          </a:xfrm>
        </p:spPr>
        <p:txBody>
          <a:bodyPr/>
          <a:lstStyle/>
          <a:p>
            <a:r>
              <a:rPr lang="en-US" altLang="zh-CN" dirty="0"/>
              <a:t>   </a:t>
            </a:r>
            <a:r>
              <a:rPr lang="en-US" altLang="zh-CN" sz="3600" dirty="0"/>
              <a:t>Hibernate</a:t>
            </a:r>
            <a:r>
              <a:rPr lang="zh-CN" altLang="en-US" sz="3600" dirty="0"/>
              <a:t>是一个开放源代码的对象关系映射框架，它对</a:t>
            </a:r>
            <a:r>
              <a:rPr lang="en-US" altLang="zh-CN" sz="3600" dirty="0"/>
              <a:t>JDBC</a:t>
            </a:r>
            <a:r>
              <a:rPr lang="zh-CN" altLang="en-US" sz="3600" dirty="0"/>
              <a:t>进行了非常轻量级的对象封装，它将</a:t>
            </a:r>
            <a:r>
              <a:rPr lang="en-US" altLang="zh-CN" sz="3600" dirty="0"/>
              <a:t>POJO</a:t>
            </a:r>
            <a:r>
              <a:rPr lang="zh-CN" altLang="en-US" sz="3600" dirty="0"/>
              <a:t>通过</a:t>
            </a:r>
            <a:r>
              <a:rPr lang="en-US" altLang="zh-CN" sz="3600" dirty="0"/>
              <a:t>XML</a:t>
            </a:r>
            <a:r>
              <a:rPr lang="zh-CN" altLang="en-US" sz="3600" dirty="0"/>
              <a:t>映射文件（或注解）与数据库表建立映射关系，是一个全自动的</a:t>
            </a:r>
            <a:r>
              <a:rPr lang="en-US" altLang="zh-CN" sz="3600" dirty="0"/>
              <a:t>ORM</a:t>
            </a:r>
            <a:r>
              <a:rPr lang="zh-CN" altLang="en-US" sz="3600" dirty="0"/>
              <a:t>框架。</a:t>
            </a:r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2400" dirty="0"/>
              <a:t>Hibernate</a:t>
            </a:r>
            <a:r>
              <a:rPr lang="zh-CN" altLang="en-US" sz="2400" dirty="0"/>
              <a:t>带来的好处：</a:t>
            </a:r>
            <a:endParaRPr lang="en-US" altLang="zh-CN" sz="2400" dirty="0"/>
          </a:p>
          <a:p>
            <a:r>
              <a:rPr lang="en-US" altLang="zh-CN" sz="2400" dirty="0"/>
              <a:t>     </a:t>
            </a:r>
            <a:r>
              <a:rPr lang="zh-CN" altLang="en-US" sz="2400" dirty="0"/>
              <a:t>消除了代码的映射规则，它全部被分离到了</a:t>
            </a:r>
            <a:r>
              <a:rPr lang="en-US" altLang="zh-CN" sz="2400" dirty="0"/>
              <a:t>XML</a:t>
            </a:r>
            <a:r>
              <a:rPr lang="zh-CN" altLang="en-US" sz="2400" dirty="0"/>
              <a:t>或者注解里面去配置；无需再管理数据库连接，它也配置在</a:t>
            </a:r>
            <a:r>
              <a:rPr lang="en-US" altLang="zh-CN" sz="2400" dirty="0"/>
              <a:t>XML</a:t>
            </a:r>
            <a:r>
              <a:rPr lang="zh-CN" altLang="en-US" sz="2400" dirty="0"/>
              <a:t>里面；一个会话中，不要操作多个对象，只要操作</a:t>
            </a:r>
            <a:r>
              <a:rPr lang="en-US" altLang="zh-CN" sz="2400" dirty="0"/>
              <a:t>Session</a:t>
            </a:r>
            <a:r>
              <a:rPr lang="zh-CN" altLang="en-US" sz="2400" dirty="0"/>
              <a:t>对象即可；关闭资源只需要关闭一个</a:t>
            </a:r>
            <a:r>
              <a:rPr lang="en-US" altLang="zh-CN" sz="2400" dirty="0"/>
              <a:t>Session</a:t>
            </a:r>
            <a:r>
              <a:rPr lang="zh-CN" altLang="en-US" sz="2400" dirty="0"/>
              <a:t>便可。</a:t>
            </a:r>
            <a:endParaRPr lang="en-US" altLang="zh-CN" sz="2400" dirty="0"/>
          </a:p>
          <a:p>
            <a:r>
              <a:rPr lang="en-US" altLang="zh-CN" sz="2400" dirty="0"/>
              <a:t>Hibernate</a:t>
            </a:r>
            <a:r>
              <a:rPr lang="zh-CN" altLang="en-US" sz="2400" dirty="0"/>
              <a:t>的缺点：</a:t>
            </a:r>
            <a:endParaRPr lang="en-US" altLang="zh-CN" sz="2400" dirty="0"/>
          </a:p>
          <a:p>
            <a:r>
              <a:rPr lang="en-US" altLang="zh-CN" sz="2400" dirty="0"/>
              <a:t>      </a:t>
            </a:r>
            <a:r>
              <a:rPr lang="zh-CN" altLang="en-US" sz="2400" dirty="0"/>
              <a:t>全表映射带来的不便，比如更新时需要发送所有的字段；无法根据不同的条件组装不同的</a:t>
            </a:r>
            <a:r>
              <a:rPr lang="en-US" altLang="zh-CN" sz="2400" dirty="0"/>
              <a:t>SQL</a:t>
            </a:r>
            <a:r>
              <a:rPr lang="zh-CN" altLang="en-US" sz="2400" dirty="0"/>
              <a:t>；对多表关联和复杂</a:t>
            </a:r>
            <a:r>
              <a:rPr lang="en-US" altLang="zh-CN" sz="2400" dirty="0"/>
              <a:t>SQL</a:t>
            </a:r>
            <a:r>
              <a:rPr lang="zh-CN" altLang="en-US" sz="2400" dirty="0"/>
              <a:t>查询支持较差，需要自己写</a:t>
            </a:r>
            <a:r>
              <a:rPr lang="en-US" altLang="zh-CN" sz="2400" dirty="0"/>
              <a:t>SQL</a:t>
            </a:r>
            <a:r>
              <a:rPr lang="zh-CN" altLang="en-US" sz="2400" dirty="0"/>
              <a:t>，返回后需要自己将数据组装为</a:t>
            </a:r>
            <a:r>
              <a:rPr lang="en-US" altLang="zh-CN" sz="2400" dirty="0"/>
              <a:t>POJO</a:t>
            </a:r>
            <a:r>
              <a:rPr lang="zh-CN" altLang="en-US" sz="2400" dirty="0"/>
              <a:t>；不能有效支持存储过程；虽然有</a:t>
            </a:r>
            <a:r>
              <a:rPr lang="en-US" altLang="zh-CN" sz="2400" dirty="0"/>
              <a:t>HQL</a:t>
            </a:r>
            <a:r>
              <a:rPr lang="zh-CN" altLang="en-US" sz="2400" dirty="0"/>
              <a:t>，但是性能较差，大型互联网系统往往需要优化</a:t>
            </a:r>
            <a:r>
              <a:rPr lang="en-US" altLang="zh-CN" sz="2400" dirty="0"/>
              <a:t>SQL</a:t>
            </a:r>
            <a:r>
              <a:rPr lang="zh-CN" altLang="en-US" sz="2400" dirty="0"/>
              <a:t>，而</a:t>
            </a:r>
            <a:r>
              <a:rPr lang="en-US" altLang="zh-CN" sz="2400" dirty="0"/>
              <a:t>Hibernate</a:t>
            </a:r>
            <a:r>
              <a:rPr lang="zh-CN" altLang="en-US" sz="2400" dirty="0"/>
              <a:t>做不到</a:t>
            </a:r>
            <a:endParaRPr lang="en-US" altLang="zh-CN" sz="2400" dirty="0"/>
          </a:p>
          <a:p>
            <a:endParaRPr lang="zh-CN" altLang="en-US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2182" y="3617640"/>
            <a:ext cx="5400600" cy="612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6536" y="3435167"/>
            <a:ext cx="6252754" cy="631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49" y="3605759"/>
            <a:ext cx="6840760" cy="6144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4128" y="3605759"/>
            <a:ext cx="3672408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@Select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注解（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745432"/>
            <a:ext cx="23181104" cy="10119600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1.</a:t>
            </a:r>
            <a:r>
              <a:rPr lang="zh-CN" altLang="en-US" b="1" dirty="0" smtClean="0"/>
              <a:t>）单表注解查询 ：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en-US" altLang="zh-CN" b="1" dirty="0"/>
              <a:t>.</a:t>
            </a:r>
            <a:r>
              <a:rPr lang="zh-CN" altLang="en-US" b="1" dirty="0" smtClean="0"/>
              <a:t>）多对一注解查询：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97" y="2753544"/>
            <a:ext cx="21985551" cy="41044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6" y="7866112"/>
            <a:ext cx="2253850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@Select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注解（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745432"/>
            <a:ext cx="23181104" cy="10119600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3.</a:t>
            </a:r>
            <a:r>
              <a:rPr lang="zh-CN" altLang="en-US" b="1" dirty="0" smtClean="0"/>
              <a:t>）一对多注解查询 ：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6" y="2825552"/>
            <a:ext cx="23181104" cy="6120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96" y="9152688"/>
            <a:ext cx="23181104" cy="4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@Select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注解（</a:t>
            </a:r>
            <a:r>
              <a:rPr lang="en-US" altLang="zh-CN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745432"/>
            <a:ext cx="23181104" cy="10119600"/>
          </a:xfrm>
        </p:spPr>
        <p:txBody>
          <a:bodyPr/>
          <a:lstStyle/>
          <a:p>
            <a:r>
              <a:rPr lang="zh-CN" altLang="en-US" b="1" dirty="0" smtClean="0"/>
              <a:t>为了避免代码的注解代码的重复可以使用</a:t>
            </a:r>
            <a:r>
              <a:rPr lang="en-US" altLang="zh-CN" b="1" dirty="0" smtClean="0">
                <a:solidFill>
                  <a:srgbClr val="FF0000"/>
                </a:solidFill>
              </a:rPr>
              <a:t>@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ResultMap</a:t>
            </a:r>
            <a:r>
              <a:rPr lang="zh-CN" altLang="en-US" b="1" dirty="0" smtClean="0"/>
              <a:t>注解 ：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2897560"/>
            <a:ext cx="23798528" cy="108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@Insert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29"/>
            <a:ext cx="23181104" cy="11620571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1.</a:t>
            </a:r>
            <a:r>
              <a:rPr lang="zh-CN" altLang="en-US" b="1" dirty="0" smtClean="0"/>
              <a:t>）不需要返回主键：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2.</a:t>
            </a:r>
            <a:r>
              <a:rPr lang="zh-CN" altLang="en-US" b="1" dirty="0" smtClean="0"/>
              <a:t>）返回自增主键</a:t>
            </a:r>
            <a:r>
              <a:rPr lang="en-US" altLang="zh-CN" b="1" dirty="0" smtClean="0"/>
              <a:t>:</a:t>
            </a:r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sz="4000" b="1" dirty="0" smtClean="0"/>
              <a:t>注解</a:t>
            </a:r>
            <a:r>
              <a:rPr lang="en-US" altLang="zh-CN" sz="4000" b="1" dirty="0" smtClean="0"/>
              <a:t>@Options</a:t>
            </a:r>
            <a:r>
              <a:rPr lang="zh-CN" altLang="en-US" sz="4000" b="1" dirty="0" smtClean="0"/>
              <a:t>是用来指定自增主键的属性的，</a:t>
            </a:r>
            <a:r>
              <a:rPr lang="en-US" altLang="zh-CN" sz="4000" b="1" dirty="0" err="1" smtClean="0">
                <a:solidFill>
                  <a:schemeClr val="accent1"/>
                </a:solidFill>
              </a:rPr>
              <a:t>useGeneratedkeys</a:t>
            </a:r>
            <a:r>
              <a:rPr lang="zh-CN" altLang="en-US" sz="4000" b="1" dirty="0" smtClean="0"/>
              <a:t>属性设置为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true</a:t>
            </a:r>
            <a:r>
              <a:rPr lang="zh-CN" altLang="en-US" sz="4000" b="1" dirty="0" smtClean="0"/>
              <a:t>后，</a:t>
            </a:r>
            <a:r>
              <a:rPr lang="en-US" altLang="zh-CN" sz="4000" b="1" dirty="0" err="1" smtClean="0"/>
              <a:t>mybatis</a:t>
            </a:r>
            <a:r>
              <a:rPr lang="zh-CN" altLang="en-US" sz="4000" b="1" dirty="0" smtClean="0"/>
              <a:t>会使用</a:t>
            </a:r>
            <a:r>
              <a:rPr lang="en-US" altLang="zh-CN" sz="4000" b="1" dirty="0" err="1" smtClean="0"/>
              <a:t>jdbc</a:t>
            </a:r>
            <a:r>
              <a:rPr lang="zh-CN" altLang="en-US" sz="4000" b="1" dirty="0" smtClean="0"/>
              <a:t>的</a:t>
            </a:r>
            <a:r>
              <a:rPr lang="en-US" altLang="zh-CN" sz="4000" b="1" dirty="0" err="1" smtClean="0">
                <a:solidFill>
                  <a:srgbClr val="FF0000"/>
                </a:solidFill>
              </a:rPr>
              <a:t>getGeneratedKeys</a:t>
            </a:r>
            <a:r>
              <a:rPr lang="zh-CN" altLang="en-US" sz="4000" b="1" dirty="0" smtClean="0"/>
              <a:t>方法来取出有数据库内部生成的主键。获得主键值后将其赋值给</a:t>
            </a:r>
            <a:r>
              <a:rPr lang="en-US" altLang="zh-CN" sz="4000" b="1" dirty="0" err="1" smtClean="0">
                <a:solidFill>
                  <a:schemeClr val="accent1"/>
                </a:solidFill>
              </a:rPr>
              <a:t>keyProperty</a:t>
            </a:r>
            <a:r>
              <a:rPr lang="zh-CN" altLang="en-US" sz="4000" b="1" dirty="0" smtClean="0"/>
              <a:t>属性指定的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id</a:t>
            </a:r>
            <a:r>
              <a:rPr lang="zh-CN" altLang="en-US" sz="4000" b="1" dirty="0" smtClean="0"/>
              <a:t>属性。和以前的</a:t>
            </a:r>
            <a:r>
              <a:rPr lang="en-US" altLang="zh-CN" sz="4000" b="1" dirty="0" smtClean="0"/>
              <a:t>XML</a:t>
            </a:r>
            <a:r>
              <a:rPr lang="zh-CN" altLang="en-US" sz="4000" b="1" dirty="0" smtClean="0"/>
              <a:t>配置作用类似。</a:t>
            </a:r>
            <a:endParaRPr lang="zh-CN" altLang="en-US" sz="4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4" y="3041576"/>
            <a:ext cx="23606966" cy="1872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96" y="6018330"/>
            <a:ext cx="22878328" cy="32159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6" y="11610528"/>
            <a:ext cx="23582504" cy="19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@Insert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181104" cy="10119600"/>
          </a:xfrm>
        </p:spPr>
        <p:txBody>
          <a:bodyPr/>
          <a:lstStyle/>
          <a:p>
            <a:r>
              <a:rPr lang="zh-CN" altLang="en-US" b="1" dirty="0" smtClean="0"/>
              <a:t>（</a:t>
            </a:r>
            <a:r>
              <a:rPr lang="en-US" altLang="zh-CN" b="1" dirty="0" smtClean="0"/>
              <a:t>3.</a:t>
            </a:r>
            <a:r>
              <a:rPr lang="zh-CN" altLang="en-US" b="1" dirty="0" smtClean="0"/>
              <a:t>）返回非自增主键：</a:t>
            </a:r>
            <a:endParaRPr lang="en-US" altLang="zh-CN" b="1" dirty="0" smtClean="0"/>
          </a:p>
          <a:p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0" y="3041576"/>
            <a:ext cx="22394488" cy="4896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538" y="8226152"/>
            <a:ext cx="22037670" cy="54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@Update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8" y="2105472"/>
            <a:ext cx="23402600" cy="3960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20" y="5705871"/>
            <a:ext cx="23114568" cy="78030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6" y="5705872"/>
            <a:ext cx="22610512" cy="76328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003" y="9134064"/>
            <a:ext cx="11511763" cy="21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注解方式的基本用法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@Delete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注解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65" y="2897560"/>
            <a:ext cx="22559800" cy="81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3200" y="428400"/>
            <a:ext cx="23004000" cy="1508630"/>
          </a:xfrm>
        </p:spPr>
        <p:txBody>
          <a:bodyPr/>
          <a:lstStyle/>
          <a:p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 </a:t>
            </a:r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181104" cy="10119600"/>
          </a:xfrm>
        </p:spPr>
        <p:txBody>
          <a:bodyPr/>
          <a:lstStyle/>
          <a:p>
            <a:endParaRPr lang="zh-CN" altLang="en-US" dirty="0"/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sz="6000" b="1" dirty="0"/>
              <a:t>动态</a:t>
            </a:r>
            <a:r>
              <a:rPr lang="en-US" altLang="zh-CN" sz="6000" b="1" dirty="0"/>
              <a:t>SQL</a:t>
            </a:r>
            <a:r>
              <a:rPr lang="zh-CN" altLang="en-US" sz="6000" b="1" dirty="0"/>
              <a:t>是</a:t>
            </a:r>
            <a:r>
              <a:rPr lang="en-US" altLang="zh-CN" sz="6000" b="1" dirty="0" err="1"/>
              <a:t>MyBatis</a:t>
            </a:r>
            <a:r>
              <a:rPr lang="zh-CN" altLang="en-US" sz="6000" b="1" dirty="0"/>
              <a:t>强大特性之一。极大的简化我们拼装</a:t>
            </a:r>
            <a:r>
              <a:rPr lang="en-US" altLang="zh-CN" sz="6000" b="1" dirty="0"/>
              <a:t>SQL</a:t>
            </a:r>
            <a:r>
              <a:rPr lang="zh-CN" altLang="en-US" sz="6000" b="1" dirty="0"/>
              <a:t>的操作。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6000" b="1" dirty="0"/>
              <a:t> </a:t>
            </a:r>
            <a:r>
              <a:rPr lang="zh-CN" altLang="en-US" sz="6000" b="1" dirty="0" smtClean="0"/>
              <a:t>动态</a:t>
            </a:r>
            <a:r>
              <a:rPr lang="en-US" altLang="zh-CN" sz="6000" b="1" dirty="0"/>
              <a:t>SQL </a:t>
            </a:r>
            <a:r>
              <a:rPr lang="zh-CN" altLang="en-US" sz="6000" b="1" dirty="0"/>
              <a:t>元素和使用</a:t>
            </a:r>
            <a:r>
              <a:rPr lang="en-US" altLang="zh-CN" sz="6000" b="1" dirty="0"/>
              <a:t>JSTL </a:t>
            </a:r>
            <a:r>
              <a:rPr lang="zh-CN" altLang="en-US" sz="6000" b="1" dirty="0"/>
              <a:t>或其他类似基于</a:t>
            </a:r>
            <a:r>
              <a:rPr lang="en-US" altLang="zh-CN" sz="6000" b="1" dirty="0"/>
              <a:t>XML </a:t>
            </a:r>
            <a:r>
              <a:rPr lang="zh-CN" altLang="en-US" sz="6000" b="1" dirty="0"/>
              <a:t>的文本处理器相似。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6000" b="1" dirty="0" err="1" smtClean="0"/>
              <a:t>MyBatis</a:t>
            </a:r>
            <a:r>
              <a:rPr lang="en-US" altLang="zh-CN" sz="6000" b="1" dirty="0" smtClean="0"/>
              <a:t> </a:t>
            </a:r>
            <a:r>
              <a:rPr lang="zh-CN" altLang="en-US" sz="6000" b="1" dirty="0"/>
              <a:t>采用功能强大的基于</a:t>
            </a:r>
            <a:r>
              <a:rPr lang="en-US" altLang="zh-CN" sz="6000" b="1" dirty="0"/>
              <a:t>OGNL </a:t>
            </a:r>
            <a:r>
              <a:rPr lang="zh-CN" altLang="en-US" sz="6000" b="1" dirty="0"/>
              <a:t>的表达式来简化操作。</a:t>
            </a:r>
          </a:p>
          <a:p>
            <a:r>
              <a:rPr lang="en-US" altLang="zh-CN" sz="6000" b="1" dirty="0" smtClean="0">
                <a:solidFill>
                  <a:srgbClr val="FF0000"/>
                </a:solidFill>
              </a:rPr>
              <a:t>        –</a:t>
            </a:r>
            <a:r>
              <a:rPr lang="en-US" altLang="zh-CN" sz="6000" b="1" dirty="0">
                <a:solidFill>
                  <a:srgbClr val="FF0000"/>
                </a:solidFill>
              </a:rPr>
              <a:t>if</a:t>
            </a:r>
          </a:p>
          <a:p>
            <a:r>
              <a:rPr lang="en-US" altLang="zh-CN" sz="6000" b="1" dirty="0" smtClean="0">
                <a:solidFill>
                  <a:srgbClr val="FF0000"/>
                </a:solidFill>
              </a:rPr>
              <a:t>       –</a:t>
            </a:r>
            <a:r>
              <a:rPr lang="en-US" altLang="zh-CN" sz="6000" b="1" dirty="0">
                <a:solidFill>
                  <a:srgbClr val="FF0000"/>
                </a:solidFill>
              </a:rPr>
              <a:t>choose (when, otherwise)</a:t>
            </a:r>
          </a:p>
          <a:p>
            <a:r>
              <a:rPr lang="en-US" altLang="zh-CN" sz="6000" b="1" dirty="0" smtClean="0">
                <a:solidFill>
                  <a:srgbClr val="FF0000"/>
                </a:solidFill>
              </a:rPr>
              <a:t>       –</a:t>
            </a:r>
            <a:r>
              <a:rPr lang="en-US" altLang="zh-CN" sz="6000" b="1" dirty="0">
                <a:solidFill>
                  <a:srgbClr val="FF0000"/>
                </a:solidFill>
              </a:rPr>
              <a:t>trim (where, set)</a:t>
            </a:r>
          </a:p>
          <a:p>
            <a:r>
              <a:rPr lang="en-US" altLang="zh-CN" sz="6000" b="1" dirty="0" smtClean="0">
                <a:solidFill>
                  <a:srgbClr val="FF0000"/>
                </a:solidFill>
              </a:rPr>
              <a:t>      –</a:t>
            </a:r>
            <a:r>
              <a:rPr lang="en-US" altLang="zh-CN" sz="6000" b="1" dirty="0" err="1" smtClean="0">
                <a:solidFill>
                  <a:srgbClr val="FF0000"/>
                </a:solidFill>
              </a:rPr>
              <a:t>foreach</a:t>
            </a:r>
            <a:endParaRPr lang="en-US" altLang="zh-CN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3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 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在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where</a:t>
            </a:r>
            <a:r>
              <a:rPr lang="zh-CN" altLang="en-US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条件中使用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if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9931354"/>
            <a:ext cx="23618624" cy="37846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24" y="1577905"/>
            <a:ext cx="23821176" cy="81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 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where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if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1745432"/>
            <a:ext cx="23798528" cy="900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7" y="10836623"/>
            <a:ext cx="1778597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简介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endParaRPr lang="zh-CN" altLang="en-US" dirty="0">
              <a:solidFill>
                <a:srgbClr val="35B558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200" dirty="0"/>
              <a:t>    为了解决</a:t>
            </a:r>
            <a:r>
              <a:rPr lang="en-US" altLang="zh-CN" sz="3200" dirty="0"/>
              <a:t>Hibernate</a:t>
            </a:r>
            <a:r>
              <a:rPr lang="zh-CN" altLang="en-US" sz="3200" dirty="0"/>
              <a:t>的不足，一个半自动映射框架</a:t>
            </a:r>
            <a:r>
              <a:rPr lang="en-US" altLang="zh-CN" sz="3200" dirty="0" err="1"/>
              <a:t>MyBatis</a:t>
            </a:r>
            <a:r>
              <a:rPr lang="zh-CN" altLang="en-US" sz="3200" dirty="0"/>
              <a:t>应运而生，之所以称之为半自动，是因为它需要手工匹配提供</a:t>
            </a:r>
            <a:r>
              <a:rPr lang="en-US" altLang="zh-CN" sz="3200" dirty="0"/>
              <a:t>POJO</a:t>
            </a:r>
            <a:r>
              <a:rPr lang="zh-CN" altLang="en-US" sz="3200" dirty="0"/>
              <a:t>、</a:t>
            </a:r>
            <a:r>
              <a:rPr lang="en-US" altLang="zh-CN" sz="3200" dirty="0"/>
              <a:t>SQL</a:t>
            </a:r>
            <a:r>
              <a:rPr lang="zh-CN" altLang="en-US" sz="3200" dirty="0"/>
              <a:t>和映射关系，而全表映射的</a:t>
            </a:r>
            <a:r>
              <a:rPr lang="en-US" altLang="zh-CN" sz="3200" dirty="0"/>
              <a:t>Hibernate</a:t>
            </a:r>
            <a:r>
              <a:rPr lang="zh-CN" altLang="en-US" sz="3200" dirty="0"/>
              <a:t>只需要提供</a:t>
            </a:r>
            <a:r>
              <a:rPr lang="en-US" altLang="zh-CN" sz="3200" dirty="0"/>
              <a:t>POJO</a:t>
            </a:r>
            <a:r>
              <a:rPr lang="zh-CN" altLang="en-US" sz="3200" dirty="0"/>
              <a:t>和映射关系即可。</a:t>
            </a:r>
            <a:endParaRPr lang="en-US" altLang="zh-CN" sz="3200" dirty="0"/>
          </a:p>
          <a:p>
            <a:r>
              <a:rPr lang="en-US" altLang="zh-CN" sz="3200" dirty="0"/>
              <a:t>   </a:t>
            </a:r>
            <a:r>
              <a:rPr lang="en-US" altLang="zh-CN" sz="3200" dirty="0" err="1"/>
              <a:t>MyBatis</a:t>
            </a:r>
            <a:r>
              <a:rPr lang="zh-CN" altLang="en-US" sz="3200" dirty="0"/>
              <a:t>的前身是</a:t>
            </a:r>
            <a:r>
              <a:rPr lang="en-US" altLang="zh-CN" sz="3200" dirty="0"/>
              <a:t>Apache</a:t>
            </a:r>
            <a:r>
              <a:rPr lang="zh-CN" altLang="en-US" sz="3200" dirty="0"/>
              <a:t>的一个开源项目</a:t>
            </a:r>
            <a:r>
              <a:rPr lang="en-US" altLang="zh-CN" sz="3200" dirty="0" err="1"/>
              <a:t>iBatis</a:t>
            </a:r>
            <a:r>
              <a:rPr lang="zh-CN" altLang="en-US" sz="3200" dirty="0"/>
              <a:t>，</a:t>
            </a:r>
            <a:r>
              <a:rPr lang="en-US" altLang="zh-CN" sz="3200" dirty="0"/>
              <a:t>2010</a:t>
            </a:r>
            <a:r>
              <a:rPr lang="zh-CN" altLang="en-US" sz="3200" dirty="0"/>
              <a:t>年这个项目由</a:t>
            </a:r>
            <a:r>
              <a:rPr lang="en-US" altLang="zh-CN" sz="3200" dirty="0"/>
              <a:t>apache software foundation</a:t>
            </a:r>
            <a:r>
              <a:rPr lang="zh-CN" altLang="en-US" sz="3200" dirty="0"/>
              <a:t>迁移到了</a:t>
            </a:r>
            <a:r>
              <a:rPr lang="en-US" altLang="zh-CN" sz="3200" dirty="0"/>
              <a:t>google code</a:t>
            </a:r>
            <a:r>
              <a:rPr lang="zh-CN" altLang="en-US" sz="3200" dirty="0"/>
              <a:t>，并且改名为</a:t>
            </a:r>
            <a:r>
              <a:rPr lang="en-US" altLang="zh-CN" sz="3200" dirty="0" err="1"/>
              <a:t>MyBatis</a:t>
            </a:r>
            <a:r>
              <a:rPr lang="zh-CN" altLang="en-US" sz="3200" dirty="0"/>
              <a:t>。</a:t>
            </a:r>
            <a:r>
              <a:rPr lang="en-US" altLang="zh-CN" sz="3200" dirty="0"/>
              <a:t>2013</a:t>
            </a:r>
            <a:r>
              <a:rPr lang="zh-CN" altLang="en-US" sz="3200" dirty="0"/>
              <a:t>年</a:t>
            </a:r>
            <a:r>
              <a:rPr lang="en-US" altLang="zh-CN" sz="3200" dirty="0"/>
              <a:t>11</a:t>
            </a:r>
            <a:r>
              <a:rPr lang="zh-CN" altLang="en-US" sz="3200" dirty="0"/>
              <a:t>月迁移到</a:t>
            </a:r>
            <a:r>
              <a:rPr lang="en-US" altLang="zh-CN" sz="3200" dirty="0" err="1"/>
              <a:t>Github</a:t>
            </a:r>
            <a:r>
              <a:rPr lang="zh-CN" altLang="en-US" sz="3200" dirty="0"/>
              <a:t>，由</a:t>
            </a:r>
            <a:r>
              <a:rPr lang="en-US" altLang="zh-CN" sz="3200" dirty="0" err="1"/>
              <a:t>Github</a:t>
            </a:r>
            <a:r>
              <a:rPr lang="zh-CN" altLang="en-US" sz="3200" dirty="0"/>
              <a:t>维护的。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61" y="5794128"/>
            <a:ext cx="10513168" cy="6840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944" y="5201816"/>
            <a:ext cx="11544015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3200" y="233264"/>
            <a:ext cx="23004000" cy="932400"/>
          </a:xfrm>
        </p:spPr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 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trim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if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6" y="1394637"/>
            <a:ext cx="22394488" cy="5247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0" y="6641977"/>
            <a:ext cx="22422943" cy="70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 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set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if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" y="1892044"/>
            <a:ext cx="23870536" cy="115186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016" y="5141574"/>
            <a:ext cx="11701184" cy="64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choose(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when,otherwise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" y="1745432"/>
            <a:ext cx="24359066" cy="118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 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foreach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(1)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696" y="1937030"/>
            <a:ext cx="23582504" cy="11778970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b="1" dirty="0"/>
              <a:t>动态</a:t>
            </a:r>
            <a:r>
              <a:rPr lang="en-US" altLang="zh-CN" b="1" dirty="0"/>
              <a:t>SQL </a:t>
            </a:r>
            <a:r>
              <a:rPr lang="zh-CN" altLang="en-US" b="1" dirty="0"/>
              <a:t>的另外一个常用的必要操作是需要对一个集合进行遍历，通常是在构建</a:t>
            </a:r>
            <a:r>
              <a:rPr lang="en-US" altLang="zh-CN" b="1" dirty="0"/>
              <a:t>IN </a:t>
            </a:r>
            <a:r>
              <a:rPr lang="zh-CN" altLang="en-US" b="1" dirty="0"/>
              <a:t>条件语句的时候。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3833664"/>
            <a:ext cx="23798528" cy="9433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792" y="11619148"/>
            <a:ext cx="1310545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foreach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(2)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mysql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中的批量操作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79" y="2033464"/>
            <a:ext cx="23311309" cy="74888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2" y="9522297"/>
            <a:ext cx="23546616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foreach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(3)Oracle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中批量操作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" y="1745432"/>
            <a:ext cx="23618624" cy="90730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88" y="10818440"/>
            <a:ext cx="11881320" cy="2897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4008" y="10026352"/>
            <a:ext cx="11521280" cy="36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8000" b="1" dirty="0" smtClean="0">
                <a:solidFill>
                  <a:srgbClr val="FF0000"/>
                </a:solidFill>
              </a:rPr>
              <a:t>Multi-</a:t>
            </a:r>
            <a:r>
              <a:rPr lang="en-US" altLang="zh-CN" sz="8000" b="1" dirty="0" err="1" smtClean="0">
                <a:solidFill>
                  <a:srgbClr val="FF0000"/>
                </a:solidFill>
              </a:rPr>
              <a:t>db</a:t>
            </a:r>
            <a:r>
              <a:rPr lang="en-US" altLang="zh-CN" sz="8000" b="1" dirty="0" smtClean="0">
                <a:solidFill>
                  <a:srgbClr val="FF0000"/>
                </a:solidFill>
              </a:rPr>
              <a:t>  vendor  support</a:t>
            </a:r>
            <a:endParaRPr lang="zh-CN" altLang="en-US" sz="8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4" y="2321496"/>
            <a:ext cx="22970552" cy="109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zh-CN" altLang="en-US" sz="8000" b="1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的动态</a:t>
            </a:r>
            <a:r>
              <a:rPr lang="en-US" altLang="zh-CN" sz="8000" b="1" dirty="0" smtClean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SQL</a:t>
            </a:r>
            <a:r>
              <a:rPr lang="en-US" altLang="zh-CN" sz="8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OGNL(</a:t>
            </a:r>
            <a:r>
              <a:rPr lang="zh-CN" altLang="en-US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对象图导航语言</a:t>
            </a:r>
            <a:r>
              <a:rPr lang="en-US" altLang="zh-CN" sz="8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" y="1745432"/>
            <a:ext cx="24217336" cy="119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MyBatis</a:t>
            </a:r>
            <a:r>
              <a:rPr lang="en-US" altLang="zh-CN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lang="zh-CN" altLang="en-US" sz="8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缓存机制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961456"/>
            <a:ext cx="24384000" cy="11754544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 err="1" smtClean="0"/>
              <a:t>MyBatis</a:t>
            </a:r>
            <a:r>
              <a:rPr lang="en-US" altLang="zh-CN" sz="5400" b="1" dirty="0" smtClean="0"/>
              <a:t> </a:t>
            </a:r>
            <a:r>
              <a:rPr lang="zh-CN" altLang="en-US" sz="5400" b="1" dirty="0" smtClean="0"/>
              <a:t>使用缓存可以使应用更快地获取数据，避免频繁的数据库交互，尤其是在查询越多、缓存命中率越高的情况下，使用缓存的作用越明显。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MyBatis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作为持久化框架，提供了非常强大的查询缓存特性，可以非常方便的配置与定制使用</a:t>
            </a:r>
            <a:r>
              <a:rPr lang="zh-CN" altLang="en-US" sz="5400" b="1" dirty="0" smtClean="0"/>
              <a:t>。</a:t>
            </a:r>
            <a:r>
              <a:rPr lang="en-US" altLang="zh-CN" sz="5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MyBatis</a:t>
            </a:r>
            <a:r>
              <a:rPr lang="zh-CN" alt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系统中默认定义了两级</a:t>
            </a:r>
            <a:r>
              <a:rPr lang="zh-CN" altLang="en-US" sz="5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缓存，分别是一级缓存与二级缓存</a:t>
            </a:r>
            <a:r>
              <a:rPr lang="zh-CN" altLang="en-US" sz="5400" b="1" dirty="0" smtClean="0"/>
              <a:t>。</a:t>
            </a:r>
            <a:endParaRPr lang="zh-CN" altLang="en-US" sz="5400" b="1" dirty="0"/>
          </a:p>
          <a:p>
            <a:pPr marL="180000" indent="0"/>
            <a:r>
              <a:rPr lang="en-US" altLang="zh-CN" sz="5400" b="1" dirty="0" smtClean="0"/>
              <a:t>    –</a:t>
            </a:r>
            <a:r>
              <a:rPr lang="en-US" altLang="zh-CN" sz="5400" b="1" dirty="0"/>
              <a:t>1</a:t>
            </a:r>
            <a:r>
              <a:rPr lang="zh-CN" altLang="en-US" sz="5400" b="1" dirty="0"/>
              <a:t>、默认情况下，只有一级缓存（</a:t>
            </a:r>
            <a:r>
              <a:rPr lang="en-US" altLang="zh-CN" sz="5400" b="1" dirty="0" err="1">
                <a:solidFill>
                  <a:srgbClr val="FF0000"/>
                </a:solidFill>
              </a:rPr>
              <a:t>SqlSession</a:t>
            </a:r>
            <a:r>
              <a:rPr lang="zh-CN" altLang="en-US" sz="5400" b="1" dirty="0"/>
              <a:t>级别的缓存，也称为</a:t>
            </a:r>
            <a:r>
              <a:rPr lang="zh-CN" altLang="en-US" sz="5400" b="1" dirty="0">
                <a:solidFill>
                  <a:srgbClr val="FF0000"/>
                </a:solidFill>
              </a:rPr>
              <a:t>本地缓存</a:t>
            </a:r>
            <a:r>
              <a:rPr lang="zh-CN" altLang="en-US" sz="5400" b="1" dirty="0" smtClean="0"/>
              <a:t>）</a:t>
            </a:r>
            <a:endParaRPr lang="en-US" altLang="zh-CN" sz="5400" b="1" dirty="0" smtClean="0"/>
          </a:p>
          <a:p>
            <a:pPr marL="180000" indent="0"/>
            <a:r>
              <a:rPr lang="en-US" altLang="zh-CN" sz="5400" b="1" dirty="0"/>
              <a:t> </a:t>
            </a:r>
            <a:r>
              <a:rPr lang="en-US" altLang="zh-CN" sz="5400" b="1" dirty="0" smtClean="0"/>
              <a:t>           </a:t>
            </a:r>
            <a:r>
              <a:rPr lang="zh-CN" altLang="en-US" sz="5400" b="1" dirty="0" smtClean="0"/>
              <a:t>开启</a:t>
            </a:r>
            <a:r>
              <a:rPr lang="zh-CN" altLang="en-US" sz="5400" b="1" dirty="0"/>
              <a:t>。</a:t>
            </a:r>
          </a:p>
          <a:p>
            <a:r>
              <a:rPr lang="en-US" altLang="zh-CN" sz="5400" b="1" dirty="0" smtClean="0"/>
              <a:t>    –</a:t>
            </a:r>
            <a:r>
              <a:rPr lang="en-US" altLang="zh-CN" sz="5400" b="1" dirty="0"/>
              <a:t>2</a:t>
            </a:r>
            <a:r>
              <a:rPr lang="zh-CN" altLang="en-US" sz="5400" b="1" dirty="0"/>
              <a:t>、二级缓存需要手动开启和配置，他是基于</a:t>
            </a:r>
            <a:r>
              <a:rPr lang="en-US" altLang="zh-CN" sz="5400" b="1" dirty="0">
                <a:solidFill>
                  <a:srgbClr val="FF0000"/>
                </a:solidFill>
              </a:rPr>
              <a:t>namespace</a:t>
            </a:r>
            <a:r>
              <a:rPr lang="zh-CN" altLang="en-US" sz="5400" b="1" dirty="0">
                <a:solidFill>
                  <a:srgbClr val="FF0000"/>
                </a:solidFill>
              </a:rPr>
              <a:t>级别的缓存</a:t>
            </a:r>
            <a:r>
              <a:rPr lang="zh-CN" altLang="en-US" sz="5400" b="1" dirty="0"/>
              <a:t>。</a:t>
            </a:r>
          </a:p>
          <a:p>
            <a:r>
              <a:rPr lang="en-US" altLang="zh-CN" sz="5400" b="1" dirty="0" smtClean="0"/>
              <a:t>    –</a:t>
            </a:r>
            <a:r>
              <a:rPr lang="en-US" altLang="zh-CN" sz="5400" b="1" dirty="0"/>
              <a:t>3</a:t>
            </a:r>
            <a:r>
              <a:rPr lang="zh-CN" altLang="en-US" sz="5400" b="1" dirty="0"/>
              <a:t>、为了提高扩展性。</a:t>
            </a:r>
            <a:r>
              <a:rPr lang="en-US" altLang="zh-CN" sz="5400" b="1" dirty="0" err="1"/>
              <a:t>MyBatis</a:t>
            </a:r>
            <a:r>
              <a:rPr lang="zh-CN" altLang="en-US" sz="5400" b="1" dirty="0"/>
              <a:t>定义了缓存接口</a:t>
            </a:r>
            <a:r>
              <a:rPr lang="en-US" altLang="zh-CN" sz="5400" b="1" dirty="0"/>
              <a:t>Cache</a:t>
            </a:r>
            <a:r>
              <a:rPr lang="zh-CN" altLang="en-US" sz="5400" b="1" dirty="0"/>
              <a:t>。我们可以通过实现</a:t>
            </a:r>
            <a:r>
              <a:rPr lang="en-US" altLang="zh-CN" sz="5400" b="1" dirty="0"/>
              <a:t>Cache</a:t>
            </a:r>
            <a:r>
              <a:rPr lang="zh-CN" altLang="en-US" sz="5400" b="1" dirty="0"/>
              <a:t>接口来自定义二级</a:t>
            </a:r>
            <a:r>
              <a:rPr lang="zh-CN" altLang="en-US" sz="5400" b="1" dirty="0" smtClean="0"/>
              <a:t>缓存，同时也提供了整合第三方的一些高性能的缓存技术中间件，例如很好的整合了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EHCache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sz="5400" b="1" dirty="0" smtClean="0"/>
              <a:t>等。</a:t>
            </a:r>
            <a:endParaRPr lang="zh-CN" altLang="en-US" sz="5400" b="1" dirty="0"/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2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一级缓存</a:t>
            </a:r>
            <a:r>
              <a:rPr lang="en-US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本地缓存</a:t>
            </a:r>
            <a:r>
              <a:rPr lang="en-US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8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961456"/>
            <a:ext cx="24384000" cy="11754544"/>
          </a:xfrm>
        </p:spPr>
        <p:txBody>
          <a:bodyPr/>
          <a:lstStyle/>
          <a:p>
            <a:pPr marL="1037250" indent="-857250">
              <a:buFont typeface="Wingdings" panose="05000000000000000000" pitchFamily="2" charset="2"/>
              <a:buChar char="l"/>
            </a:pPr>
            <a:r>
              <a:rPr lang="zh-CN" altLang="en-US" sz="6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一级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缓存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(local cache),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即本地缓存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作用域默认为</a:t>
            </a:r>
            <a:r>
              <a:rPr lang="en-US" altLang="zh-CN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sqlSession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。当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Session flush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close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后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该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Session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中的所有</a:t>
            </a: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Cache 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将被清空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865800" indent="-685800">
              <a:buFont typeface="Wingdings" panose="05000000000000000000" pitchFamily="2" charset="2"/>
              <a:buChar char="l"/>
            </a:pPr>
            <a:r>
              <a:rPr lang="zh-CN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本地</a:t>
            </a:r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缓存不能被关闭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但可以调用</a:t>
            </a:r>
            <a:r>
              <a:rPr lang="en-US" altLang="zh-CN" sz="6000" b="1" dirty="0" err="1">
                <a:solidFill>
                  <a:srgbClr val="35B5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clearCache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()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来清空本地缓存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或者改变缓存的作用域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865800" indent="-685800">
              <a:buFont typeface="Wingdings" panose="05000000000000000000" pitchFamily="2" charset="2"/>
              <a:buChar char="l"/>
            </a:pPr>
            <a:r>
              <a:rPr lang="zh-CN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mybatis3.1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之后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可以配置本地缓存的作用域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mybatis.xml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中配置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2" y="8586192"/>
            <a:ext cx="23798528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入门</a:t>
            </a:r>
            <a:r>
              <a:rPr lang="en-US" altLang="zh-CN" dirty="0"/>
              <a:t>——</a:t>
            </a:r>
            <a:r>
              <a:rPr lang="zh-CN" altLang="en-US" dirty="0"/>
              <a:t>课时知识点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的下载与开发环境搭建</a:t>
            </a:r>
            <a:endParaRPr lang="en-US" altLang="zh-CN" dirty="0"/>
          </a:p>
          <a:p>
            <a:r>
              <a:rPr lang="en-US" altLang="zh-CN" dirty="0" err="1"/>
              <a:t>MyBatis</a:t>
            </a:r>
            <a:r>
              <a:rPr lang="zh-CN" altLang="en-US" dirty="0"/>
              <a:t>的基本构成与生命周期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 </a:t>
            </a:r>
            <a:r>
              <a:rPr lang="en-US" altLang="zh-CN" dirty="0" err="1"/>
              <a:t>SqlSessionFactory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 </a:t>
            </a:r>
            <a:r>
              <a:rPr lang="en-US" altLang="zh-CN" dirty="0" err="1"/>
              <a:t>SqlSessionFactoryBuilder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 </a:t>
            </a:r>
            <a:r>
              <a:rPr lang="en-US" altLang="zh-CN" dirty="0" err="1"/>
              <a:t>SqlSession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/>
              <a:t>  Mapper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XML</a:t>
            </a:r>
            <a:r>
              <a:rPr lang="zh-CN" altLang="en-US" dirty="0"/>
              <a:t>配置的入门实例</a:t>
            </a:r>
            <a:endParaRPr lang="en-US" altLang="zh-CN" dirty="0"/>
          </a:p>
          <a:p>
            <a:r>
              <a:rPr lang="zh-CN" altLang="en-US" dirty="0"/>
              <a:t>基于注解的入门实例</a:t>
            </a:r>
            <a:endParaRPr lang="en-US" altLang="zh-CN" dirty="0"/>
          </a:p>
          <a:p>
            <a:pPr marL="19080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41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一级缓存演示</a:t>
            </a: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失效情况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961456"/>
            <a:ext cx="24384000" cy="11754544"/>
          </a:xfrm>
        </p:spPr>
        <p:txBody>
          <a:bodyPr/>
          <a:lstStyle/>
          <a:p>
            <a:pPr marL="865800" indent="-685800">
              <a:buFont typeface="Wingdings" panose="05000000000000000000" pitchFamily="2" charset="2"/>
              <a:buChar char="l"/>
            </a:pP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MyBatis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的一级缓存存在于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SqlSession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的生命周期中，在同一个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SqlSession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中查询时，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MyBatis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会把执行的方法和参数通过算法生成缓存的键值，将键值和查询结果存入一个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对象中，如果同一个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SqlSession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中执行的方法和参数完全一致，则会生成相同的键值，当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中已经存在该键值时，则会返回该缓存中的对象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。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  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key:hashCode</a:t>
            </a:r>
            <a:r>
              <a:rPr lang="en-US" altLang="zh-CN" sz="5400" b="1" dirty="0">
                <a:solidFill>
                  <a:srgbClr val="FF0000"/>
                </a:solidFill>
              </a:rPr>
              <a:t>+</a:t>
            </a:r>
            <a:r>
              <a:rPr lang="zh-CN" altLang="en-US" sz="5400" b="1" dirty="0">
                <a:solidFill>
                  <a:srgbClr val="FF0000"/>
                </a:solidFill>
              </a:rPr>
              <a:t>查询的</a:t>
            </a:r>
            <a:r>
              <a:rPr lang="en-US" altLang="zh-CN" sz="5400" b="1" dirty="0" err="1">
                <a:solidFill>
                  <a:srgbClr val="FF0000"/>
                </a:solidFill>
              </a:rPr>
              <a:t>SqlId</a:t>
            </a:r>
            <a:r>
              <a:rPr lang="en-US" altLang="zh-CN" sz="5400" b="1" dirty="0">
                <a:solidFill>
                  <a:srgbClr val="FF0000"/>
                </a:solidFill>
              </a:rPr>
              <a:t>+</a:t>
            </a:r>
            <a:r>
              <a:rPr lang="zh-CN" altLang="en-US" sz="5400" b="1" dirty="0">
                <a:solidFill>
                  <a:srgbClr val="FF0000"/>
                </a:solidFill>
              </a:rPr>
              <a:t>编写的</a:t>
            </a:r>
            <a:r>
              <a:rPr lang="en-US" altLang="zh-CN" sz="5400" b="1" dirty="0" err="1">
                <a:solidFill>
                  <a:srgbClr val="FF0000"/>
                </a:solidFill>
              </a:rPr>
              <a:t>sql</a:t>
            </a:r>
            <a:r>
              <a:rPr lang="zh-CN" altLang="en-US" sz="5400" b="1" dirty="0">
                <a:solidFill>
                  <a:srgbClr val="FF0000"/>
                </a:solidFill>
              </a:rPr>
              <a:t>查询语句</a:t>
            </a:r>
            <a:r>
              <a:rPr lang="en-US" altLang="zh-CN" sz="5400" b="1" dirty="0">
                <a:solidFill>
                  <a:srgbClr val="FF0000"/>
                </a:solidFill>
              </a:rPr>
              <a:t>+</a:t>
            </a:r>
            <a:r>
              <a:rPr lang="zh-CN" altLang="en-US" sz="5400" b="1" dirty="0">
                <a:solidFill>
                  <a:srgbClr val="FF0000"/>
                </a:solidFill>
              </a:rPr>
              <a:t>参数</a:t>
            </a:r>
          </a:p>
          <a:p>
            <a:pPr marL="865800" indent="-685800">
              <a:buFont typeface="Wingdings" panose="05000000000000000000" pitchFamily="2" charset="2"/>
              <a:buChar char="l"/>
            </a:pPr>
            <a:r>
              <a:rPr lang="zh-CN" altLang="en-US" sz="5400" b="1" dirty="0" smtClean="0"/>
              <a:t>一级</a:t>
            </a:r>
            <a:r>
              <a:rPr lang="zh-CN" altLang="en-US" sz="5400" b="1" dirty="0"/>
              <a:t>缓存失效的四种</a:t>
            </a:r>
            <a:r>
              <a:rPr lang="zh-CN" altLang="en-US" sz="5400" b="1" dirty="0" smtClean="0"/>
              <a:t>情况：</a:t>
            </a:r>
            <a:endParaRPr lang="zh-CN" altLang="en-US" sz="5400" b="1" dirty="0"/>
          </a:p>
          <a:p>
            <a:r>
              <a:rPr lang="en-US" altLang="zh-CN" sz="5400" b="1" dirty="0" smtClean="0"/>
              <a:t>   –</a:t>
            </a:r>
            <a:r>
              <a:rPr lang="en-US" altLang="zh-CN" sz="5400" b="1" dirty="0"/>
              <a:t>1</a:t>
            </a:r>
            <a:r>
              <a:rPr lang="zh-CN" altLang="en-US" sz="5400" b="1" dirty="0"/>
              <a:t>、不同的</a:t>
            </a:r>
            <a:r>
              <a:rPr lang="en-US" altLang="zh-CN" sz="5400" b="1" dirty="0" err="1"/>
              <a:t>SqlSession</a:t>
            </a:r>
            <a:r>
              <a:rPr lang="zh-CN" altLang="en-US" sz="5400" b="1" dirty="0"/>
              <a:t>对应不同的一级缓存</a:t>
            </a:r>
          </a:p>
          <a:p>
            <a:r>
              <a:rPr lang="en-US" altLang="zh-CN" sz="5400" b="1" dirty="0" smtClean="0"/>
              <a:t>   –</a:t>
            </a:r>
            <a:r>
              <a:rPr lang="en-US" altLang="zh-CN" sz="5400" b="1" dirty="0"/>
              <a:t>2</a:t>
            </a:r>
            <a:r>
              <a:rPr lang="zh-CN" altLang="en-US" sz="5400" b="1" dirty="0"/>
              <a:t>、同一个</a:t>
            </a:r>
            <a:r>
              <a:rPr lang="en-US" altLang="zh-CN" sz="5400" b="1" dirty="0" err="1"/>
              <a:t>SqlSession</a:t>
            </a:r>
            <a:r>
              <a:rPr lang="zh-CN" altLang="en-US" sz="5400" b="1" dirty="0"/>
              <a:t>但是查询条件不同</a:t>
            </a:r>
          </a:p>
          <a:p>
            <a:r>
              <a:rPr lang="en-US" altLang="zh-CN" sz="5400" b="1" dirty="0" smtClean="0"/>
              <a:t>   –</a:t>
            </a:r>
            <a:r>
              <a:rPr lang="en-US" altLang="zh-CN" sz="5400" b="1" dirty="0"/>
              <a:t>3</a:t>
            </a:r>
            <a:r>
              <a:rPr lang="zh-CN" altLang="en-US" sz="5400" b="1" dirty="0"/>
              <a:t>、同一个</a:t>
            </a:r>
            <a:r>
              <a:rPr lang="en-US" altLang="zh-CN" sz="5400" b="1" dirty="0" err="1"/>
              <a:t>SqlSession</a:t>
            </a:r>
            <a:r>
              <a:rPr lang="zh-CN" altLang="en-US" sz="5400" b="1" dirty="0"/>
              <a:t>两次查询期间执行了任何一次增删改操作</a:t>
            </a:r>
          </a:p>
          <a:p>
            <a:r>
              <a:rPr lang="en-US" altLang="zh-CN" sz="5400" b="1" dirty="0" smtClean="0"/>
              <a:t>   –</a:t>
            </a:r>
            <a:r>
              <a:rPr lang="en-US" altLang="zh-CN" sz="5400" b="1" dirty="0"/>
              <a:t>4</a:t>
            </a:r>
            <a:r>
              <a:rPr lang="zh-CN" altLang="en-US" sz="5400" b="1" dirty="0"/>
              <a:t>、同一个</a:t>
            </a:r>
            <a:r>
              <a:rPr lang="en-US" altLang="zh-CN" sz="5400" b="1" dirty="0" err="1"/>
              <a:t>SqlSession</a:t>
            </a:r>
            <a:r>
              <a:rPr lang="zh-CN" altLang="en-US" sz="5400" b="1" dirty="0"/>
              <a:t>两次查询期间手动清空了缓存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一级缓存演示</a:t>
            </a: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失效情况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1" y="7233392"/>
            <a:ext cx="21599960" cy="63213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2" y="1889448"/>
            <a:ext cx="20810312" cy="53285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2560" y="1874096"/>
            <a:ext cx="6804640" cy="34736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828" y="11322496"/>
            <a:ext cx="13740172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级缓存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namespace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级别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673424"/>
            <a:ext cx="24577376" cy="11754544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sz="5400" b="1" dirty="0" smtClean="0"/>
              <a:t>二</a:t>
            </a:r>
            <a:r>
              <a:rPr lang="zh-CN" altLang="en-US" sz="5400" b="1" dirty="0"/>
              <a:t>级缓存</a:t>
            </a:r>
            <a:r>
              <a:rPr lang="en-US" altLang="zh-CN" sz="5400" b="1" dirty="0"/>
              <a:t>(second level cache)</a:t>
            </a:r>
            <a:r>
              <a:rPr lang="zh-CN" altLang="en-US" sz="5400" b="1" dirty="0"/>
              <a:t>，</a:t>
            </a:r>
            <a:r>
              <a:rPr lang="zh-CN" altLang="en-US" sz="5400" b="1" dirty="0">
                <a:solidFill>
                  <a:srgbClr val="FF0000"/>
                </a:solidFill>
              </a:rPr>
              <a:t>全局作用域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缓存（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namespace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级别的缓存），也可以理解为存在与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SqlSessionFactory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的生命周期中的缓存。</a:t>
            </a:r>
            <a:endParaRPr lang="zh-CN" altLang="en-US" sz="5400" b="1" dirty="0">
              <a:solidFill>
                <a:srgbClr val="FF0000"/>
              </a:solidFill>
            </a:endParaRP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sz="5400" b="1" dirty="0" smtClean="0"/>
              <a:t>二</a:t>
            </a:r>
            <a:r>
              <a:rPr lang="zh-CN" altLang="en-US" sz="5400" b="1" dirty="0"/>
              <a:t>级缓存</a:t>
            </a:r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</a:rPr>
              <a:t>默认不开启，需要手动配置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5400" b="1" dirty="0" err="1" smtClean="0"/>
              <a:t>MyBatis</a:t>
            </a:r>
            <a:r>
              <a:rPr lang="zh-CN" altLang="en-US" sz="5400" b="1" dirty="0"/>
              <a:t>提供二级缓存的</a:t>
            </a:r>
            <a:r>
              <a:rPr lang="zh-CN" altLang="en-US" sz="5400" b="1" dirty="0" smtClean="0"/>
              <a:t>接口及</a:t>
            </a:r>
            <a:r>
              <a:rPr lang="zh-CN" altLang="en-US" sz="5400" b="1" dirty="0"/>
              <a:t>实现</a:t>
            </a:r>
            <a:r>
              <a:rPr lang="zh-CN" altLang="en-US" sz="5400" b="1" dirty="0" smtClean="0"/>
              <a:t>，缓存实现</a:t>
            </a:r>
            <a:r>
              <a:rPr lang="zh-CN" altLang="en-US" sz="5400" b="1" dirty="0"/>
              <a:t>要求</a:t>
            </a:r>
            <a:r>
              <a:rPr lang="en-US" altLang="zh-CN" sz="5400" b="1" dirty="0">
                <a:solidFill>
                  <a:srgbClr val="FF0000"/>
                </a:solidFill>
              </a:rPr>
              <a:t>POJO</a:t>
            </a:r>
            <a:r>
              <a:rPr lang="zh-CN" altLang="en-US" sz="5400" b="1" dirty="0">
                <a:solidFill>
                  <a:srgbClr val="FF0000"/>
                </a:solidFill>
              </a:rPr>
              <a:t>实现</a:t>
            </a:r>
            <a:r>
              <a:rPr lang="en-US" altLang="zh-CN" sz="5400" b="1" dirty="0">
                <a:solidFill>
                  <a:srgbClr val="FF0000"/>
                </a:solidFill>
              </a:rPr>
              <a:t>Serializable</a:t>
            </a:r>
            <a:r>
              <a:rPr lang="zh-CN" altLang="en-US" sz="5400" b="1" dirty="0" smtClean="0"/>
              <a:t>接口</a:t>
            </a:r>
            <a:endParaRPr lang="zh-CN" altLang="en-US" sz="5400" b="1" dirty="0"/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sz="5400" b="1" dirty="0" smtClean="0"/>
              <a:t>二</a:t>
            </a:r>
            <a:r>
              <a:rPr lang="zh-CN" altLang="en-US" sz="5400" b="1" dirty="0"/>
              <a:t>级缓存在</a:t>
            </a:r>
            <a:r>
              <a:rPr lang="en-US" altLang="zh-CN" sz="5400" b="1" dirty="0" err="1">
                <a:solidFill>
                  <a:schemeClr val="accent1">
                    <a:lumMod val="75000"/>
                  </a:schemeClr>
                </a:solidFill>
              </a:rPr>
              <a:t>SqlSession</a:t>
            </a:r>
            <a:r>
              <a:rPr lang="en-US" altLang="zh-CN" sz="5400" b="1" dirty="0"/>
              <a:t> </a:t>
            </a:r>
            <a:r>
              <a:rPr lang="zh-CN" altLang="en-US" sz="5400" b="1" dirty="0">
                <a:solidFill>
                  <a:srgbClr val="FF0000"/>
                </a:solidFill>
              </a:rPr>
              <a:t>关闭或提交</a:t>
            </a:r>
            <a:r>
              <a:rPr lang="zh-CN" altLang="en-US" sz="5400" b="1" dirty="0"/>
              <a:t>之后才会生效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sz="5400" b="1" dirty="0" smtClean="0"/>
              <a:t>使用步骤：</a:t>
            </a:r>
            <a:r>
              <a:rPr lang="en-US" altLang="zh-CN" sz="5400" b="1" dirty="0" smtClean="0"/>
              <a:t> –</a:t>
            </a:r>
            <a:r>
              <a:rPr lang="en-US" altLang="zh-CN" sz="5400" b="1" dirty="0"/>
              <a:t>1</a:t>
            </a:r>
            <a:r>
              <a:rPr lang="zh-CN" altLang="en-US" sz="5400" b="1" dirty="0"/>
              <a:t>、全局配置文件中开启二级缓存</a:t>
            </a:r>
          </a:p>
          <a:p>
            <a:r>
              <a:rPr lang="en-US" altLang="zh-CN" sz="5400" b="1" dirty="0" smtClean="0"/>
              <a:t>                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•&lt;</a:t>
            </a:r>
            <a:r>
              <a:rPr lang="en-US" altLang="zh-CN" sz="5400" b="1" dirty="0">
                <a:solidFill>
                  <a:srgbClr val="FF0000"/>
                </a:solidFill>
              </a:rPr>
              <a:t>setting name="</a:t>
            </a:r>
            <a:r>
              <a:rPr lang="en-US" altLang="zh-CN" sz="5400" b="1" dirty="0" err="1">
                <a:solidFill>
                  <a:srgbClr val="FF0000"/>
                </a:solidFill>
              </a:rPr>
              <a:t>cacheEnabled</a:t>
            </a:r>
            <a:r>
              <a:rPr lang="en-US" altLang="zh-CN" sz="5400" b="1" dirty="0">
                <a:solidFill>
                  <a:srgbClr val="FF0000"/>
                </a:solidFill>
              </a:rPr>
              <a:t>" value="true"/&gt;</a:t>
            </a:r>
          </a:p>
          <a:p>
            <a:r>
              <a:rPr lang="en-US" altLang="zh-CN" sz="5400" b="1" dirty="0" smtClean="0"/>
              <a:t>     –</a:t>
            </a:r>
            <a:r>
              <a:rPr lang="en-US" altLang="zh-CN" sz="5400" b="1" dirty="0"/>
              <a:t>2</a:t>
            </a:r>
            <a:r>
              <a:rPr lang="zh-CN" altLang="en-US" sz="5400" b="1" dirty="0"/>
              <a:t>、需要使用二级缓存的映射文件处使用</a:t>
            </a:r>
            <a:r>
              <a:rPr lang="en-US" altLang="zh-CN" sz="5400" b="1" dirty="0"/>
              <a:t>cache</a:t>
            </a:r>
            <a:r>
              <a:rPr lang="zh-CN" altLang="en-US" sz="5400" b="1" dirty="0"/>
              <a:t>配置缓存</a:t>
            </a:r>
          </a:p>
          <a:p>
            <a:r>
              <a:rPr lang="en-US" altLang="zh-CN" sz="5400" b="1" dirty="0" smtClean="0"/>
              <a:t>          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•&lt;</a:t>
            </a:r>
            <a:r>
              <a:rPr lang="en-US" altLang="zh-CN" sz="5400" b="1" dirty="0">
                <a:solidFill>
                  <a:srgbClr val="FF0000"/>
                </a:solidFill>
              </a:rPr>
              <a:t>cache /&gt;</a:t>
            </a:r>
          </a:p>
          <a:p>
            <a:r>
              <a:rPr lang="en-US" altLang="zh-CN" sz="5400" b="1" dirty="0" smtClean="0"/>
              <a:t>    –</a:t>
            </a:r>
            <a:r>
              <a:rPr lang="en-US" altLang="zh-CN" sz="5400" b="1" dirty="0"/>
              <a:t>3</a:t>
            </a:r>
            <a:r>
              <a:rPr lang="zh-CN" altLang="en-US" sz="5400" b="1" dirty="0"/>
              <a:t>、</a:t>
            </a:r>
            <a:r>
              <a:rPr lang="zh-CN" altLang="en-US" sz="5400" b="1" dirty="0">
                <a:solidFill>
                  <a:srgbClr val="FF0000"/>
                </a:solidFill>
              </a:rPr>
              <a:t>注意</a:t>
            </a:r>
            <a:r>
              <a:rPr lang="zh-CN" altLang="en-US" sz="5400" b="1" dirty="0"/>
              <a:t>：</a:t>
            </a:r>
            <a:r>
              <a:rPr lang="en-US" altLang="zh-CN" sz="5400" b="1" dirty="0"/>
              <a:t>POJO</a:t>
            </a:r>
            <a:r>
              <a:rPr lang="zh-CN" altLang="en-US" sz="5400" b="1" dirty="0"/>
              <a:t>需要实现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Serializable</a:t>
            </a:r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</a:rPr>
              <a:t>接口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6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的缓存机制：</a:t>
            </a:r>
            <a:r>
              <a:rPr lang="zh-CN" altLang="en-US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二级缓存</a:t>
            </a: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namespace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级别</a:t>
            </a: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8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800"/>
            <a:ext cx="24384000" cy="123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缓存相关属性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673424"/>
            <a:ext cx="24037200" cy="12042576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eviction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=“FIFO”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：缓存回收策略：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LRU –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最近最少使用的：移除最长时间不被使用的对象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。默认是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LRU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FIFO –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先进先出：按对象进入缓存的顺序来移除它们。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SOFT –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软引用：移除基于垃圾回收器状态和软引用规则的对象。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WEAK –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弱引用：更积极地移除基于垃圾收集器状态和弱引用规则的对象。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flushInterval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：刷新间隔，单位毫秒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默认情况是不设置，也就是没有刷新间隔，缓存仅仅调用语句时刷新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size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：引用数目，正整数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•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代表缓存最多可以存储多少个对象，太大容易导致内存溢出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readOnly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：只读，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true/false</a:t>
            </a: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•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：只读缓存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；会给所有调用者返回缓存对象的相同实例。因此这些对象不能被修改。这提供了很重要的性能优势。</a:t>
            </a:r>
          </a:p>
          <a:p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•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：读写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缓存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会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返回缓存对象的拷贝（通过序列化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这会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慢一些，但是安全，因此默认是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1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缓存相关设置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673424"/>
            <a:ext cx="24037200" cy="11754544"/>
          </a:xfrm>
        </p:spPr>
        <p:txBody>
          <a:bodyPr/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、全局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cacheEnable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–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配置二级缓存的开关。一级缓存一直是打开的。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•2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标签的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useCache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属性：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–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配置这个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是否使用二级缓存。一级缓存一直是使用的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•3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标签的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flushCache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属性：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–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增删改默认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flushCache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=true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执行以后，会同时清空一级和二级缓存。查询默认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flushCache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=false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•4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sqlSession.clearCache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–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只是用来清除一级缓存。</a:t>
            </a:r>
          </a:p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•5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、当在某一个作用域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一级缓存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Session/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二级缓存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Namespaces)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进行了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C/U/D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操作后，默认该作用域下所有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中的缓存将被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  <a:p>
            <a:pPr marL="180000" indent="0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3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第三方缓存整合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8000" b="1" dirty="0" err="1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EhCache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673424"/>
            <a:ext cx="24037200" cy="11754544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EhCache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是一个纯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的进程内缓存框架，具有快速、精干等特点，是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Hibernate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中默认的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CacheProvider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Ehcache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的下载：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80000" indent="0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200" y="3545632"/>
            <a:ext cx="19046000" cy="988233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246784" y="5273824"/>
            <a:ext cx="1008112" cy="72008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92" y="4918204"/>
            <a:ext cx="6751448" cy="273188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8712" y="7499848"/>
            <a:ext cx="7543536" cy="2677656"/>
          </a:xfrm>
          <a:prstGeom prst="rect">
            <a:avLst/>
          </a:prstGeom>
          <a:ln w="50800">
            <a:solidFill>
              <a:srgbClr val="8881F0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另外还需要一个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slf4j-log4j12-1.6.2.jar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日志输出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jar,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以及一个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ehcache.xml</a:t>
            </a:r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文件。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l">
              <a:buNone/>
            </a:pPr>
            <a:endParaRPr lang="zh-CN" altLang="en-US" sz="4800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82" y="9450288"/>
            <a:ext cx="11004130" cy="42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err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sz="8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8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缓存机制：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第三方缓存整合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8000" b="1" dirty="0" err="1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EhCache</a:t>
            </a:r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638364"/>
            <a:ext cx="24037200" cy="12077636"/>
          </a:xfrm>
        </p:spPr>
        <p:txBody>
          <a:bodyPr/>
          <a:lstStyle/>
          <a:p>
            <a:pPr marL="865800" indent="-685800"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定义了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接口方便我们进行自定义扩展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。步骤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–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、导入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ehcache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包，以及整合包，日志包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ehcache-core-2.6.8.jar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mybatis-ehcache-1.0.3.jar</a:t>
            </a:r>
          </a:p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slf4j-api-1.6.1.jar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slf4j-log4j12-1.6.2.jar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、编写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ehcache.xml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配置文件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、配置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标签</a:t>
            </a:r>
          </a:p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–&lt;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cache type="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org.mybatis.caches.ehcache.EhcacheCache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"&gt;&lt;/cache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</a:p>
          <a:p>
            <a:pPr marL="865800" indent="-68580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参照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缓存：若想在命名空间中共享相同的缓存配置和实例。可以使用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cache-ref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元素来引用另外一个缓存。</a:t>
            </a:r>
          </a:p>
          <a:p>
            <a:pPr marL="180000" indent="0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0" y="10818440"/>
            <a:ext cx="23726520" cy="1368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4" y="12210655"/>
            <a:ext cx="23258584" cy="150534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1111880" y="12210655"/>
            <a:ext cx="7488832" cy="1505345"/>
          </a:xfrm>
          <a:prstGeom prst="ellipse">
            <a:avLst/>
          </a:prstGeom>
          <a:noFill/>
          <a:ln w="85725" cap="flat">
            <a:solidFill>
              <a:srgbClr val="FF5C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087544" y="11885494"/>
            <a:ext cx="3744416" cy="2400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1831960" y="11885494"/>
            <a:ext cx="11089232" cy="66336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0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的缓存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机制查找顺序：先查找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二级缓存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-&gt;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再查找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一级缓存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424"/>
            <a:ext cx="24217336" cy="118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的缓存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机制查找顺序：先查找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二级缓存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-&gt;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再查找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一级缓存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60800"/>
            <a:ext cx="24381786" cy="122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入门</a:t>
            </a:r>
            <a:r>
              <a:rPr lang="en-US" altLang="zh-CN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——</a:t>
            </a:r>
            <a:r>
              <a:rPr lang="en-US" altLang="zh-CN" dirty="0" err="1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mybatis</a:t>
            </a:r>
            <a:r>
              <a:rPr lang="zh-CN" altLang="en-US" dirty="0">
                <a:solidFill>
                  <a:srgbClr val="35B558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的下载与开发环境搭建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33200" y="2119692"/>
            <a:ext cx="22201200" cy="10119600"/>
          </a:xfrm>
        </p:spPr>
        <p:txBody>
          <a:bodyPr/>
          <a:lstStyle/>
          <a:p>
            <a:r>
              <a:rPr lang="zh-CN" altLang="en-US" sz="3600" dirty="0"/>
              <a:t>下载</a:t>
            </a:r>
            <a:r>
              <a:rPr lang="en-US" altLang="zh-CN" sz="3600" dirty="0" err="1"/>
              <a:t>MyBatis</a:t>
            </a:r>
            <a:r>
              <a:rPr lang="en-US" altLang="zh-CN" sz="3600" dirty="0"/>
              <a:t>: </a:t>
            </a:r>
          </a:p>
          <a:p>
            <a:r>
              <a:rPr lang="en-US" altLang="zh-CN" dirty="0"/>
              <a:t>       </a:t>
            </a:r>
            <a:r>
              <a:rPr lang="en-US" altLang="zh-CN" dirty="0">
                <a:hlinkClick r:id="rId2"/>
              </a:rPr>
              <a:t>https://github.com/mybatis/mybatis-3/releases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3600" dirty="0"/>
              <a:t>在</a:t>
            </a:r>
            <a:r>
              <a:rPr lang="en-US" altLang="zh-CN" sz="3600" dirty="0"/>
              <a:t>eclipse</a:t>
            </a:r>
            <a:r>
              <a:rPr lang="zh-CN" altLang="en-US" sz="3600" dirty="0"/>
              <a:t>中搭建开发环境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472" y="1529408"/>
            <a:ext cx="7247619" cy="8496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88" y="3833664"/>
            <a:ext cx="4104456" cy="2311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153" y="4321380"/>
            <a:ext cx="11881320" cy="12903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215" y="6720436"/>
            <a:ext cx="14728420" cy="65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5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1.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680" y="1889448"/>
            <a:ext cx="22921280" cy="11593288"/>
          </a:xfrm>
        </p:spPr>
        <p:txBody>
          <a:bodyPr/>
          <a:lstStyle/>
          <a:p>
            <a:r>
              <a:rPr lang="zh-CN" altLang="en-US" sz="5400" b="1" dirty="0" smtClean="0"/>
              <a:t>一</a:t>
            </a:r>
            <a:r>
              <a:rPr lang="zh-CN" altLang="en-US" sz="5400" b="1" dirty="0"/>
              <a:t>、</a:t>
            </a:r>
            <a:r>
              <a:rPr lang="en-US" altLang="zh-CN" sz="5400" b="1" dirty="0" smtClean="0"/>
              <a:t>.</a:t>
            </a:r>
            <a:r>
              <a:rPr lang="zh-CN" altLang="en-US" sz="5400" b="1" dirty="0" smtClean="0"/>
              <a:t>准备好所必须的</a:t>
            </a:r>
            <a:r>
              <a:rPr lang="en-US" altLang="zh-CN" sz="5400" b="1" dirty="0" smtClean="0"/>
              <a:t>jar</a:t>
            </a:r>
            <a:r>
              <a:rPr lang="zh-CN" altLang="en-US" sz="5400" b="1" dirty="0" smtClean="0"/>
              <a:t>包：</a:t>
            </a:r>
            <a:endParaRPr lang="en-US" altLang="zh-CN" sz="5400" b="1" dirty="0" smtClean="0"/>
          </a:p>
          <a:p>
            <a:r>
              <a:rPr lang="en-US" altLang="zh-CN" sz="5400" b="1" dirty="0"/>
              <a:t> </a:t>
            </a:r>
            <a:r>
              <a:rPr lang="en-US" altLang="zh-CN" sz="5400" b="1" dirty="0" smtClean="0"/>
              <a:t> 1.</a:t>
            </a:r>
            <a:r>
              <a:rPr lang="zh-CN" altLang="en-US" sz="5400" b="1" dirty="0" smtClean="0"/>
              <a:t>下载</a:t>
            </a:r>
            <a:r>
              <a:rPr lang="en-US" altLang="zh-CN" sz="5400" b="1" dirty="0" smtClean="0"/>
              <a:t>spring</a:t>
            </a:r>
            <a:r>
              <a:rPr lang="zh-CN" altLang="en-US" sz="5400" b="1" dirty="0" smtClean="0"/>
              <a:t>所需的</a:t>
            </a:r>
            <a:r>
              <a:rPr lang="en-US" altLang="zh-CN" sz="5400" b="1" dirty="0" smtClean="0"/>
              <a:t>jar(</a:t>
            </a:r>
            <a:r>
              <a:rPr lang="zh-CN" altLang="en-US" sz="5400" b="1" dirty="0" smtClean="0"/>
              <a:t>包含</a:t>
            </a:r>
            <a:r>
              <a:rPr lang="en-US" altLang="zh-CN" sz="5400" b="1" dirty="0" err="1" smtClean="0"/>
              <a:t>springmvc</a:t>
            </a:r>
            <a:r>
              <a:rPr lang="en-US" altLang="zh-CN" sz="5400" b="1" dirty="0" smtClean="0"/>
              <a:t>):</a:t>
            </a:r>
          </a:p>
          <a:p>
            <a:r>
              <a:rPr lang="en-US" altLang="zh-CN" sz="5400" b="1" dirty="0"/>
              <a:t>      </a:t>
            </a:r>
            <a:r>
              <a:rPr lang="en-US" altLang="zh-CN" sz="5400" b="1" dirty="0">
                <a:solidFill>
                  <a:srgbClr val="FF0000"/>
                </a:solidFill>
                <a:hlinkClick r:id="rId3"/>
              </a:rPr>
              <a:t>https://projects.spring.io/spring-framework</a:t>
            </a:r>
            <a:r>
              <a:rPr lang="en-US" altLang="zh-CN" sz="5400" b="1" dirty="0" smtClean="0">
                <a:solidFill>
                  <a:srgbClr val="FF0000"/>
                </a:solidFill>
                <a:hlinkClick r:id="rId3"/>
              </a:rPr>
              <a:t>/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使用</a:t>
            </a:r>
            <a:r>
              <a:rPr lang="en-US" altLang="zh-CN" sz="5400" b="1" dirty="0">
                <a:solidFill>
                  <a:srgbClr val="FF0000"/>
                </a:solidFill>
              </a:rPr>
              <a:t>M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aven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下载</a:t>
            </a:r>
            <a:endParaRPr lang="en-US" altLang="zh-CN" sz="5400" b="1" dirty="0" smtClean="0">
              <a:solidFill>
                <a:srgbClr val="FF0000"/>
              </a:solidFill>
            </a:endParaRPr>
          </a:p>
          <a:p>
            <a:r>
              <a:rPr lang="en-US" altLang="zh-CN" sz="5400" b="1" dirty="0">
                <a:solidFill>
                  <a:srgbClr val="FF0000"/>
                </a:solidFill>
              </a:rPr>
              <a:t> 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    </a:t>
            </a:r>
            <a:r>
              <a:rPr lang="en-US" altLang="zh-CN" sz="5400" b="1" dirty="0">
                <a:solidFill>
                  <a:srgbClr val="FF0000"/>
                </a:solidFill>
                <a:hlinkClick r:id="rId4"/>
              </a:rPr>
              <a:t>http://repo.spring.io/release/org/springframework/spring</a:t>
            </a:r>
            <a:r>
              <a:rPr lang="en-US" altLang="zh-CN" sz="5400" b="1" dirty="0" smtClean="0">
                <a:solidFill>
                  <a:srgbClr val="FF0000"/>
                </a:solidFill>
                <a:hlinkClick r:id="rId4"/>
              </a:rPr>
              <a:t>/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直接下载</a:t>
            </a:r>
            <a:endParaRPr lang="en-US" altLang="zh-CN" sz="5400" b="1" dirty="0"/>
          </a:p>
          <a:p>
            <a:r>
              <a:rPr lang="en-US" altLang="zh-CN" sz="5400" b="1" dirty="0" smtClean="0"/>
              <a:t> 2.</a:t>
            </a:r>
            <a:r>
              <a:rPr lang="zh-CN" altLang="en-US" sz="5400" b="1" dirty="0" smtClean="0"/>
              <a:t>下载</a:t>
            </a:r>
            <a:r>
              <a:rPr lang="en-US" altLang="zh-CN" sz="5400" b="1" dirty="0" err="1" smtClean="0"/>
              <a:t>mybatis</a:t>
            </a:r>
            <a:r>
              <a:rPr lang="zh-CN" altLang="en-US" sz="5400" b="1" dirty="0" smtClean="0"/>
              <a:t>所需的</a:t>
            </a:r>
            <a:r>
              <a:rPr lang="en-US" altLang="zh-CN" sz="5400" b="1" dirty="0" smtClean="0"/>
              <a:t>jar:</a:t>
            </a:r>
          </a:p>
          <a:p>
            <a:r>
              <a:rPr lang="en-US" altLang="zh-CN" sz="5400" b="1" dirty="0"/>
              <a:t>     </a:t>
            </a:r>
            <a:r>
              <a:rPr lang="en-US" altLang="zh-CN" sz="5400" b="1" dirty="0">
                <a:hlinkClick r:id="rId5"/>
              </a:rPr>
              <a:t>https://</a:t>
            </a:r>
            <a:r>
              <a:rPr lang="en-US" altLang="zh-CN" sz="5400" b="1" dirty="0" smtClean="0">
                <a:hlinkClick r:id="rId5"/>
              </a:rPr>
              <a:t>github.com/mybatis/mybatis-3/releases</a:t>
            </a:r>
            <a:r>
              <a:rPr lang="en-US" altLang="zh-CN" sz="5400" b="1" dirty="0" smtClean="0"/>
              <a:t> 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从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github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上下载</a:t>
            </a:r>
            <a:endParaRPr lang="en-US" altLang="zh-CN" sz="5400" b="1" dirty="0" smtClean="0"/>
          </a:p>
          <a:p>
            <a:r>
              <a:rPr lang="en-US" altLang="zh-CN" sz="5400" b="1" dirty="0" smtClean="0"/>
              <a:t>3.</a:t>
            </a:r>
            <a:r>
              <a:rPr lang="zh-CN" altLang="en-US" sz="5400" b="1" dirty="0" smtClean="0"/>
              <a:t>下载</a:t>
            </a:r>
            <a:r>
              <a:rPr lang="en-US" altLang="zh-CN" sz="5400" b="1" dirty="0" smtClean="0"/>
              <a:t>spring</a:t>
            </a:r>
            <a:r>
              <a:rPr lang="zh-CN" altLang="en-US" sz="5400" b="1" dirty="0" smtClean="0"/>
              <a:t>整合</a:t>
            </a:r>
            <a:r>
              <a:rPr lang="en-US" altLang="zh-CN" sz="5400" b="1" dirty="0" err="1" smtClean="0"/>
              <a:t>mybatis</a:t>
            </a:r>
            <a:r>
              <a:rPr lang="zh-CN" altLang="en-US" sz="5400" b="1" dirty="0" smtClean="0"/>
              <a:t>所需的</a:t>
            </a:r>
            <a:r>
              <a:rPr lang="en-US" altLang="zh-CN" sz="5400" b="1" dirty="0" smtClean="0"/>
              <a:t>jar</a:t>
            </a:r>
            <a:r>
              <a:rPr lang="zh-CN" altLang="en-US" sz="5400" b="1" dirty="0" smtClean="0"/>
              <a:t>：</a:t>
            </a:r>
            <a:endParaRPr lang="en-US" altLang="zh-CN" sz="5400" b="1" dirty="0"/>
          </a:p>
          <a:p>
            <a:r>
              <a:rPr lang="en-US" altLang="zh-CN" sz="5400" b="1" dirty="0"/>
              <a:t>     </a:t>
            </a:r>
            <a:r>
              <a:rPr lang="en-US" altLang="zh-CN" sz="5400" b="1" dirty="0">
                <a:hlinkClick r:id="rId6"/>
              </a:rPr>
              <a:t>https://</a:t>
            </a:r>
            <a:r>
              <a:rPr lang="en-US" altLang="zh-CN" sz="5400" b="1" dirty="0" smtClean="0">
                <a:hlinkClick r:id="rId6"/>
              </a:rPr>
              <a:t>github.com/mybatis/spring/releases</a:t>
            </a:r>
            <a:r>
              <a:rPr lang="en-US" altLang="zh-CN" sz="5400" b="1" dirty="0" smtClean="0"/>
              <a:t> 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从</a:t>
            </a:r>
            <a:r>
              <a:rPr lang="en-US" altLang="zh-CN" sz="5400" b="1" dirty="0" err="1">
                <a:solidFill>
                  <a:srgbClr val="FF0000"/>
                </a:solidFill>
              </a:rPr>
              <a:t>github</a:t>
            </a:r>
            <a:r>
              <a:rPr lang="zh-CN" altLang="en-US" sz="5400" b="1" dirty="0">
                <a:solidFill>
                  <a:srgbClr val="FF0000"/>
                </a:solidFill>
              </a:rPr>
              <a:t>上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下载</a:t>
            </a:r>
            <a:endParaRPr lang="en-US" altLang="zh-CN" sz="5400" b="1" dirty="0"/>
          </a:p>
          <a:p>
            <a:r>
              <a:rPr lang="en-US" altLang="zh-CN" sz="5400" b="1" dirty="0" smtClean="0"/>
              <a:t>4.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其他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jar</a:t>
            </a:r>
            <a:r>
              <a:rPr lang="en-US" altLang="zh-CN" sz="5400" b="1" dirty="0" smtClean="0"/>
              <a:t>(c3p0</a:t>
            </a:r>
            <a:r>
              <a:rPr lang="zh-CN" altLang="en-US" sz="5400" b="1" dirty="0" smtClean="0"/>
              <a:t>连接池</a:t>
            </a:r>
            <a:r>
              <a:rPr lang="en-US" altLang="zh-CN" sz="5400" b="1" dirty="0" smtClean="0"/>
              <a:t>,JDBC</a:t>
            </a:r>
            <a:r>
              <a:rPr lang="zh-CN" altLang="en-US" sz="5400" b="1" dirty="0" smtClean="0"/>
              <a:t>数据库连接驱动</a:t>
            </a:r>
            <a:r>
              <a:rPr lang="en-US" altLang="zh-CN" sz="5400" b="1" dirty="0" smtClean="0"/>
              <a:t>,</a:t>
            </a:r>
            <a:r>
              <a:rPr lang="en-US" altLang="zh-CN" sz="5400" b="1" dirty="0" err="1" smtClean="0"/>
              <a:t>jstl</a:t>
            </a:r>
            <a:r>
              <a:rPr lang="zh-CN" altLang="en-US" sz="5400" b="1" dirty="0" smtClean="0"/>
              <a:t>，</a:t>
            </a:r>
            <a:r>
              <a:rPr lang="en-US" altLang="zh-CN" sz="5400" b="1" dirty="0" err="1" smtClean="0"/>
              <a:t>aop</a:t>
            </a:r>
            <a:r>
              <a:rPr lang="zh-CN" altLang="en-US" sz="5400" b="1" dirty="0" smtClean="0"/>
              <a:t>联盟等</a:t>
            </a:r>
            <a:r>
              <a:rPr lang="en-US" altLang="zh-CN" sz="5400" b="1" dirty="0" smtClean="0"/>
              <a:t>jar);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137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2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847" y="1601416"/>
            <a:ext cx="24037200" cy="12114584"/>
          </a:xfrm>
        </p:spPr>
        <p:txBody>
          <a:bodyPr/>
          <a:lstStyle/>
          <a:p>
            <a:r>
              <a:rPr lang="zh-CN" altLang="en-US" sz="5400" b="1" dirty="0"/>
              <a:t>二</a:t>
            </a:r>
            <a:r>
              <a:rPr lang="zh-CN" altLang="en-US" sz="5400" b="1" dirty="0" smtClean="0"/>
              <a:t>、</a:t>
            </a:r>
            <a:r>
              <a:rPr lang="en-US" altLang="zh-CN" sz="5400" b="1" dirty="0" smtClean="0"/>
              <a:t>.SSM</a:t>
            </a:r>
            <a:r>
              <a:rPr lang="zh-CN" altLang="en-US" sz="5400" b="1" dirty="0" smtClean="0"/>
              <a:t>整合步骤：</a:t>
            </a:r>
            <a:endParaRPr lang="en-US" altLang="zh-CN" sz="5400" b="1" dirty="0" smtClean="0"/>
          </a:p>
          <a:p>
            <a:r>
              <a:rPr lang="en-US" altLang="zh-CN" sz="5400" b="1" dirty="0"/>
              <a:t> </a:t>
            </a:r>
            <a:r>
              <a:rPr lang="en-US" altLang="zh-CN" sz="5400" b="1" dirty="0" smtClean="0"/>
              <a:t> 1.</a:t>
            </a:r>
            <a:r>
              <a:rPr lang="zh-CN" altLang="en-US" sz="5400" b="1" dirty="0" smtClean="0"/>
              <a:t>在</a:t>
            </a:r>
            <a:r>
              <a:rPr lang="en-US" altLang="zh-CN" sz="5400" b="1" dirty="0" smtClean="0"/>
              <a:t>eclipse</a:t>
            </a:r>
            <a:r>
              <a:rPr lang="zh-CN" altLang="en-US" sz="5400" b="1" dirty="0" smtClean="0"/>
              <a:t>中新建一个动态的</a:t>
            </a:r>
            <a:r>
              <a:rPr lang="en-US" altLang="zh-CN" sz="5400" b="1" dirty="0" smtClean="0"/>
              <a:t>web</a:t>
            </a:r>
            <a:r>
              <a:rPr lang="zh-CN" altLang="en-US" sz="5400" b="1" dirty="0" smtClean="0"/>
              <a:t>工程：</a:t>
            </a:r>
            <a:endParaRPr lang="en-US" altLang="zh-CN" sz="5400" b="1" dirty="0" smtClean="0"/>
          </a:p>
          <a:p>
            <a:r>
              <a:rPr lang="en-US" altLang="zh-CN" sz="5400" b="1" dirty="0"/>
              <a:t> </a:t>
            </a:r>
            <a:r>
              <a:rPr lang="en-US" altLang="zh-CN" sz="5400" b="1" dirty="0" smtClean="0"/>
              <a:t> 2.</a:t>
            </a:r>
            <a:r>
              <a:rPr lang="zh-CN" altLang="en-US" sz="5400" b="1" dirty="0" smtClean="0"/>
              <a:t>添加对应的</a:t>
            </a:r>
            <a:r>
              <a:rPr lang="en-US" altLang="zh-CN" sz="5400" b="1" dirty="0" smtClean="0"/>
              <a:t>jar</a:t>
            </a:r>
            <a:r>
              <a:rPr lang="zh-CN" altLang="en-US" sz="5400" b="1" dirty="0" smtClean="0"/>
              <a:t>包</a:t>
            </a:r>
            <a:r>
              <a:rPr lang="en-US" altLang="zh-CN" sz="5400" b="1" dirty="0" smtClean="0"/>
              <a:t>:</a:t>
            </a:r>
          </a:p>
          <a:p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(1.)spring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对应的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jar:  </a:t>
            </a:r>
            <a:r>
              <a:rPr lang="en-US" altLang="zh-CN" sz="5400" b="1" dirty="0" err="1" smtClean="0">
                <a:solidFill>
                  <a:srgbClr val="FF0000"/>
                </a:solidFill>
              </a:rPr>
              <a:t>springcore,springmvc,aop,jdbc,orm,tx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等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5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5400" b="1" dirty="0" smtClean="0"/>
              <a:t>   </a:t>
            </a:r>
            <a:endParaRPr lang="en-US" altLang="zh-CN" sz="5400" b="1" dirty="0"/>
          </a:p>
          <a:p>
            <a:r>
              <a:rPr lang="en-US" altLang="zh-CN" sz="5400" b="1" dirty="0" smtClean="0"/>
              <a:t>   </a:t>
            </a:r>
          </a:p>
          <a:p>
            <a:r>
              <a:rPr lang="en-US" altLang="zh-CN" sz="5400" b="1" dirty="0" smtClean="0"/>
              <a:t>  </a:t>
            </a:r>
          </a:p>
          <a:p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   (2.)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mybatis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对应的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jar:    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mybatis-3.4.1.jar</a:t>
            </a:r>
            <a:r>
              <a:rPr lang="en-US" altLang="zh-CN" sz="5400" b="1" dirty="0" smtClean="0"/>
              <a:t> </a:t>
            </a:r>
          </a:p>
          <a:p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    (3.)spring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整合</a:t>
            </a:r>
            <a:r>
              <a:rPr lang="en-US" altLang="zh-CN" sz="5400" b="1" dirty="0" err="1" smtClean="0">
                <a:solidFill>
                  <a:schemeClr val="accent1">
                    <a:lumMod val="75000"/>
                  </a:schemeClr>
                </a:solidFill>
              </a:rPr>
              <a:t>mybatis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的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jar:  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mybatis-spring-1.3.1.jar</a:t>
            </a:r>
            <a:endParaRPr lang="en-US" altLang="zh-CN" sz="5400" b="1" dirty="0"/>
          </a:p>
          <a:p>
            <a:r>
              <a:rPr lang="en-US" altLang="zh-CN" sz="5400" b="1" dirty="0" smtClean="0"/>
              <a:t>    </a:t>
            </a:r>
            <a:r>
              <a:rPr lang="en-US" altLang="zh-CN" sz="5400" b="1" dirty="0" smtClean="0">
                <a:solidFill>
                  <a:schemeClr val="accent1">
                    <a:lumMod val="75000"/>
                  </a:schemeClr>
                </a:solidFill>
              </a:rPr>
              <a:t>(4.)</a:t>
            </a: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其他的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</a:rPr>
              <a:t>jar:  </a:t>
            </a:r>
            <a:r>
              <a:rPr lang="en-US" altLang="zh-CN" sz="4400" b="1" dirty="0">
                <a:solidFill>
                  <a:srgbClr val="FF0000"/>
                </a:solidFill>
              </a:rPr>
              <a:t>c3p0-0.9.1.2.jar, mysql-connector-java-5.1.37-bin.jar, 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jstl.jar,standard.jar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等</a:t>
            </a:r>
            <a:r>
              <a:rPr lang="zh-CN" altLang="en-US" sz="5400" b="1" dirty="0" smtClean="0"/>
              <a:t>。</a:t>
            </a:r>
            <a:endParaRPr lang="en-US" altLang="zh-CN" sz="5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047" y="2897560"/>
            <a:ext cx="11409305" cy="1656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2" y="6137921"/>
            <a:ext cx="23798528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0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3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r>
              <a:rPr lang="zh-CN" altLang="en-US" sz="5400" b="1" dirty="0"/>
              <a:t>三</a:t>
            </a:r>
            <a:r>
              <a:rPr lang="zh-CN" altLang="en-US" sz="5400" b="1" dirty="0" smtClean="0"/>
              <a:t>、配置相关配置文件：</a:t>
            </a:r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1.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配置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web.xml: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52" y="2911678"/>
            <a:ext cx="22921280" cy="57465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82" y="8671918"/>
            <a:ext cx="22918050" cy="47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4.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r>
              <a:rPr lang="zh-CN" altLang="en-US" sz="5400" b="1" dirty="0"/>
              <a:t>三</a:t>
            </a:r>
            <a:r>
              <a:rPr lang="zh-CN" altLang="en-US" sz="5400" b="1" dirty="0" smtClean="0"/>
              <a:t>、配置相关配置文件：</a:t>
            </a:r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>
                <a:solidFill>
                  <a:srgbClr val="FF0000"/>
                </a:solidFill>
              </a:rPr>
              <a:t>2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配置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springmvc.xml: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560"/>
            <a:ext cx="24037200" cy="105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5.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r>
              <a:rPr lang="zh-CN" altLang="en-US" sz="5400" b="1" dirty="0"/>
              <a:t>三</a:t>
            </a:r>
            <a:r>
              <a:rPr lang="zh-CN" altLang="en-US" sz="5400" b="1" dirty="0" smtClean="0"/>
              <a:t>、配置相关配置文件：</a:t>
            </a:r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配置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applicationContext.xml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:-1</a:t>
            </a:r>
            <a:endParaRPr lang="en-US" altLang="zh-CN" sz="5400" b="1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9627"/>
            <a:ext cx="23966905" cy="9391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76" y="12311369"/>
            <a:ext cx="23632924" cy="14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6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r>
              <a:rPr lang="zh-CN" altLang="en-US" sz="5400" b="1" dirty="0"/>
              <a:t>三</a:t>
            </a:r>
            <a:r>
              <a:rPr lang="zh-CN" altLang="en-US" sz="5400" b="1" dirty="0" smtClean="0"/>
              <a:t>、配置相关配置文件：</a:t>
            </a:r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3.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配置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applicationContext.xml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:-2</a:t>
            </a:r>
            <a:endParaRPr lang="en-US" altLang="zh-CN" sz="5400" b="1" dirty="0" smtClean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" y="2825553"/>
            <a:ext cx="24037200" cy="106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7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r>
              <a:rPr lang="zh-CN" altLang="en-US" sz="5400" b="1" dirty="0"/>
              <a:t>三</a:t>
            </a:r>
            <a:r>
              <a:rPr lang="zh-CN" altLang="en-US" sz="5400" b="1" dirty="0" smtClean="0"/>
              <a:t>、配置相关配置文件：</a:t>
            </a:r>
            <a:r>
              <a:rPr lang="en-US" altLang="zh-CN" sz="5400" b="1" dirty="0"/>
              <a:t> </a:t>
            </a:r>
            <a:r>
              <a:rPr lang="en-US" altLang="zh-CN" sz="5400" b="1" dirty="0" smtClean="0"/>
              <a:t>  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4.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配置</a:t>
            </a:r>
            <a:r>
              <a:rPr lang="en-US" altLang="zh-CN" sz="5400" b="1" dirty="0" smtClean="0">
                <a:solidFill>
                  <a:srgbClr val="FF0000"/>
                </a:solidFill>
              </a:rPr>
              <a:t>mybatis-config.xml: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1" y="3079556"/>
            <a:ext cx="23502555" cy="103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8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3981" y="1601416"/>
            <a:ext cx="22921280" cy="11593288"/>
          </a:xfrm>
        </p:spPr>
        <p:txBody>
          <a:bodyPr/>
          <a:lstStyle/>
          <a:p>
            <a:endParaRPr lang="en-US" altLang="zh-CN" sz="5400" b="1" dirty="0" smtClean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416"/>
            <a:ext cx="24384000" cy="121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9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" y="1360800"/>
            <a:ext cx="24201765" cy="125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6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SSM</a:t>
            </a:r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整合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10.</a:t>
            </a:r>
            <a:r>
              <a:rPr lang="zh-CN" altLang="en-US" sz="80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）</a:t>
            </a:r>
            <a:r>
              <a:rPr lang="en-US" altLang="zh-CN" sz="8000" b="1" dirty="0" err="1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Wingdings" panose="05000000000000000000" pitchFamily="2" charset="2"/>
              </a:rPr>
              <a:t>SpringMVC+Spring+MyBatis</a:t>
            </a:r>
            <a:endParaRPr lang="zh-CN" altLang="en-US" sz="8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1363" y="1761981"/>
            <a:ext cx="19154128" cy="830997"/>
          </a:xfrm>
          <a:prstGeom prst="rect">
            <a:avLst/>
          </a:prstGeom>
          <a:ln w="50800">
            <a:solidFill>
              <a:srgbClr val="8881F0"/>
            </a:solidFill>
            <a:miter lim="800000"/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zh-CN" altLang="en-US" sz="4800" b="1" dirty="0" smtClean="0">
                <a:solidFill>
                  <a:srgbClr val="666666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六、测试结果：</a:t>
            </a:r>
            <a:endParaRPr lang="zh-CN" altLang="en-US" sz="4800" b="1" dirty="0" smtClean="0">
              <a:solidFill>
                <a:srgbClr val="666666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" y="2994158"/>
            <a:ext cx="10733439" cy="3400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64" y="6395086"/>
            <a:ext cx="10585176" cy="66556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1840" y="1386496"/>
            <a:ext cx="13632159" cy="90564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12343" y="8287090"/>
            <a:ext cx="6199948" cy="5417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7924" y="8547738"/>
            <a:ext cx="370441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7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  <a:tailEnd type="triangle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50800">
          <a:solidFill>
            <a:srgbClr val="8881F0"/>
          </a:solidFill>
          <a:miter lim="800000"/>
        </a:ln>
      </a:spPr>
      <a:bodyPr/>
      <a:lstStyle>
        <a:defPPr marL="0" indent="0" algn="l">
          <a:buNone/>
          <a:defRPr sz="4800" dirty="0" smtClean="0">
            <a:solidFill>
              <a:srgbClr val="666666"/>
            </a:solidFill>
            <a:latin typeface="Noto Sans CJK SC Regular" panose="020B0500000000000000" pitchFamily="34" charset="-122"/>
            <a:ea typeface="Noto Sans CJK SC Regular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V2-Windows-PowerPoint-PPT.potx" id="{20762C19-B23E-4BEB-93D1-C3851CE18177}" vid="{DBA93716-93B0-4C40-BF2A-3EFAFA21AD83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PPT模板V2-Windows-PowerPoint-PPT</Template>
  <TotalTime>8439</TotalTime>
  <Words>12258</Words>
  <Application>Microsoft Office PowerPoint</Application>
  <PresentationFormat>自定义</PresentationFormat>
  <Paragraphs>1393</Paragraphs>
  <Slides>99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8" baseType="lpstr">
      <vt:lpstr>Avenir Roman</vt:lpstr>
      <vt:lpstr>Helvetica Light</vt:lpstr>
      <vt:lpstr>Noto Sans CJK SC Black</vt:lpstr>
      <vt:lpstr>Noto Sans CJK SC Bold</vt:lpstr>
      <vt:lpstr>Noto Sans CJK SC Light</vt:lpstr>
      <vt:lpstr>Noto Sans CJK SC Regular</vt:lpstr>
      <vt:lpstr>仿宋</vt:lpstr>
      <vt:lpstr>黑体</vt:lpstr>
      <vt:lpstr>华文楷体</vt:lpstr>
      <vt:lpstr>华文中宋</vt:lpstr>
      <vt:lpstr>楷体</vt:lpstr>
      <vt:lpstr>隶书</vt:lpstr>
      <vt:lpstr>宋体</vt:lpstr>
      <vt:lpstr>微软雅黑</vt:lpstr>
      <vt:lpstr>Arial</vt:lpstr>
      <vt:lpstr>Calibri</vt:lpstr>
      <vt:lpstr>Microsoft Sans Serif</vt:lpstr>
      <vt:lpstr>Wingdings</vt:lpstr>
      <vt:lpstr>Black</vt:lpstr>
      <vt:lpstr>MyBatis技术实战</vt:lpstr>
      <vt:lpstr>MyBatis技术实战——课程概要</vt:lpstr>
      <vt:lpstr>MyBatis简介——课时知识点</vt:lpstr>
      <vt:lpstr>MyBatis简介——传统的JDBC编程</vt:lpstr>
      <vt:lpstr>MyBatis简介——ORM模型</vt:lpstr>
      <vt:lpstr>MyBatis简介——Hibernate</vt:lpstr>
      <vt:lpstr>MyBatis简介——MyBatis</vt:lpstr>
      <vt:lpstr>MyBatis入门——课时知识点</vt:lpstr>
      <vt:lpstr>MyBatis入门——mybatis的下载与开发环境搭建</vt:lpstr>
      <vt:lpstr>MyBatis入门——mybatis的下载与开发环境搭建</vt:lpstr>
      <vt:lpstr>MyBatis入门——mybatis的下载与开发环境搭建</vt:lpstr>
      <vt:lpstr>MyBatis入门——mybatis-config.xml核心配置文件构建</vt:lpstr>
      <vt:lpstr>MyBatis入门——构建实体类、映射器接口类及映射器xml文件</vt:lpstr>
      <vt:lpstr>MyBatis入门——基于注解的实现</vt:lpstr>
      <vt:lpstr>MyBatis入门——配置mybatis-config.xml及mapper.xml文件的提示</vt:lpstr>
      <vt:lpstr>配置——mybatis-confing.xml配置详解:</vt:lpstr>
      <vt:lpstr>配置——mybatis-confing.xml配置详解:properties元素</vt:lpstr>
      <vt:lpstr>配置——mybatis-confing.xml配置详解:typeAliases别名</vt:lpstr>
      <vt:lpstr>配置——mybatis-confing.xml配置详解:typeHandlers类型处理器</vt:lpstr>
      <vt:lpstr>映射器—映射器的主要元素：</vt:lpstr>
      <vt:lpstr>映射器——单表操作：插入操作insert</vt:lpstr>
      <vt:lpstr>主键回填和自定义</vt:lpstr>
      <vt:lpstr>映射注册：全局配置文件mappers_sql的映射注册</vt:lpstr>
      <vt:lpstr>association标签的属性介绍：</vt:lpstr>
      <vt:lpstr>MyBatis映射文件：</vt:lpstr>
      <vt:lpstr>多个接口参数的用法：</vt:lpstr>
      <vt:lpstr>多个接口参数的用法：</vt:lpstr>
      <vt:lpstr>多个接口参数的用法：</vt:lpstr>
      <vt:lpstr>XML中的SQL中处理参数：#与$取值的区别：</vt:lpstr>
      <vt:lpstr>#更丰富的用法：#取值时指定相关的规则</vt:lpstr>
      <vt:lpstr>#更丰富的用法：可以指定特殊的数据类型</vt:lpstr>
      <vt:lpstr>#更丰富的用法：参数所支持的属性</vt:lpstr>
      <vt:lpstr>Select查询元素：</vt:lpstr>
      <vt:lpstr>Select查询元素：使用resultType属性返回值为JavaBean、List、Map</vt:lpstr>
      <vt:lpstr>Select查询元素：使用resultType属性返回值为JavaBean（多表查询）</vt:lpstr>
      <vt:lpstr>Select标签的属性详解：</vt:lpstr>
      <vt:lpstr>自动映射：符合驼峰命名规范，并开启自动映射</vt:lpstr>
      <vt:lpstr>resultMap:用于设置返回值的类型和映射关系</vt:lpstr>
      <vt:lpstr>resultMap:</vt:lpstr>
      <vt:lpstr>resultMap中的子标签：id &amp; result</vt:lpstr>
      <vt:lpstr>resultMap中的子标签：association</vt:lpstr>
      <vt:lpstr>resultMap中的子标签：association嵌套查询</vt:lpstr>
      <vt:lpstr>resultMap中的子标签：association分段查询</vt:lpstr>
      <vt:lpstr>association-配置分段查询的延迟加载</vt:lpstr>
      <vt:lpstr>resultMap中的子标签：Collection集合类型&amp;嵌套结果集</vt:lpstr>
      <vt:lpstr>resultMap中的子标签：Collection集合类型&amp;分步查询及延时加载</vt:lpstr>
      <vt:lpstr>resultMap中子标签Collection扩展：多列值封装map传递</vt:lpstr>
      <vt:lpstr>MyBatis的高级结果映射：一对一映射（实体类与表设计）</vt:lpstr>
      <vt:lpstr>MyBatis的高级结果映射：一对一映射</vt:lpstr>
      <vt:lpstr>MyBatis的高级结果映射：一对多映射（嵌套查询）</vt:lpstr>
      <vt:lpstr>MyBatis的高级结果映射：一对多映射（分步查询）</vt:lpstr>
      <vt:lpstr>MyBatis的高级结果映射：多对一映射(嵌套查询)</vt:lpstr>
      <vt:lpstr>MyBatis的高级结果映射：多对一映射(分步查询)</vt:lpstr>
      <vt:lpstr>MyBatis的高级结果映射：多对多映射(权限管理)</vt:lpstr>
      <vt:lpstr>MyBatis的高级结果映射：多对多映射(嵌套查询)</vt:lpstr>
      <vt:lpstr>MyBatis的高级结果映射：多对多映射(分段查询1)</vt:lpstr>
      <vt:lpstr>MyBatis的高级结果映射：多对多映射(分段查询2)</vt:lpstr>
      <vt:lpstr>MyBatis的高级结果映射：多对多映射(分段查询3)</vt:lpstr>
      <vt:lpstr>MyBatis注解方式的基本用法:</vt:lpstr>
      <vt:lpstr>MyBatis注解方式的基本用法：@Select注解（1）</vt:lpstr>
      <vt:lpstr>MyBatis注解方式的基本用法：@Select注解（2）</vt:lpstr>
      <vt:lpstr>MyBatis注解方式的基本用法：@Select注解（3）</vt:lpstr>
      <vt:lpstr>MyBatis注解方式的基本用法：@Insert注解</vt:lpstr>
      <vt:lpstr>MyBatis注解方式的基本用法：@Insert注解</vt:lpstr>
      <vt:lpstr>MyBatis注解方式的基本用法：@Update注解</vt:lpstr>
      <vt:lpstr>MyBatis注解方式的基本用法：@Delete注解</vt:lpstr>
      <vt:lpstr>          MyBatis的动态SQL</vt:lpstr>
      <vt:lpstr>MyBatis的动态SQL: 在where条件中使用if</vt:lpstr>
      <vt:lpstr>MyBatis的动态SQL: where与if</vt:lpstr>
      <vt:lpstr>MyBatis的动态SQL: trim与if</vt:lpstr>
      <vt:lpstr>MyBatis的动态SQL: set与if</vt:lpstr>
      <vt:lpstr>MyBatis的动态SQL: choose(when,otherwise)</vt:lpstr>
      <vt:lpstr>MyBatis的动态SQL: foreach(1)</vt:lpstr>
      <vt:lpstr>MyBatis的动态SQL:foreach(2)mysql中的批量操作</vt:lpstr>
      <vt:lpstr>MyBatis的动态SQL:foreach(3)Oracle中批量操作</vt:lpstr>
      <vt:lpstr>MyBatis的动态:Multi-db  vendor  support</vt:lpstr>
      <vt:lpstr>MyBatis的动态SQL:OGNL(对象图导航语言)</vt:lpstr>
      <vt:lpstr>MyBatis-缓存机制</vt:lpstr>
      <vt:lpstr>MyBatis的缓存机制：一级缓存(本地缓存)</vt:lpstr>
      <vt:lpstr>MyBatis的缓存机制：一级缓存演示&amp;失效情况</vt:lpstr>
      <vt:lpstr>MyBatis的缓存机制：一级缓存演示&amp;失效情况</vt:lpstr>
      <vt:lpstr>MyBatis的缓存机制：二级缓存(namespace级别)</vt:lpstr>
      <vt:lpstr>MyBatis的缓存机制：二级缓存(namespace级别)</vt:lpstr>
      <vt:lpstr>MyBatis的缓存机制：缓存相关属性</vt:lpstr>
      <vt:lpstr>MyBatis的缓存机制：缓存相关设置</vt:lpstr>
      <vt:lpstr>MyBatis的缓存机制：第三方缓存整合(EhCache)</vt:lpstr>
      <vt:lpstr>MyBatis的缓存机制：第三方缓存整合(EhCache)</vt:lpstr>
      <vt:lpstr>MyBatis的缓存机制查找顺序：先查找二级缓存-&gt;再查找一级缓存</vt:lpstr>
      <vt:lpstr>MyBatis的缓存机制查找顺序：先查找二级缓存-&gt;再查找一级缓存</vt:lpstr>
      <vt:lpstr>SSM整合（1.）SpringMVC+Spring+MyBatis</vt:lpstr>
      <vt:lpstr>SSM整合（2.）SpringMVC+Spring+MyBatis</vt:lpstr>
      <vt:lpstr>SSM整合（3.）SpringMVC+Spring+MyBatis</vt:lpstr>
      <vt:lpstr>SSM整合（4.）SpringMVC+Spring+MyBatis</vt:lpstr>
      <vt:lpstr>SSM整合（5.）SpringMVC+Spring+MyBatis</vt:lpstr>
      <vt:lpstr>SSM整合（6.）SpringMVC+Spring+MyBatis</vt:lpstr>
      <vt:lpstr>SSM整合（7.）SpringMVC+Spring+MyBatis</vt:lpstr>
      <vt:lpstr>SSM整合（8.）SpringMVC+Spring+MyBatis</vt:lpstr>
      <vt:lpstr>SSM整合（9.）SpringMVC+Spring+MyBatis</vt:lpstr>
      <vt:lpstr>SSM整合（10.）SpringMVC+Spring+MyBatis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模板使用说明</dc:title>
  <dc:creator>李晓明</dc:creator>
  <cp:lastModifiedBy>lixiaoming</cp:lastModifiedBy>
  <cp:revision>447</cp:revision>
  <dcterms:created xsi:type="dcterms:W3CDTF">2015-03-23T11:35:35Z</dcterms:created>
  <dcterms:modified xsi:type="dcterms:W3CDTF">2017-10-27T12:03:08Z</dcterms:modified>
</cp:coreProperties>
</file>